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6858000" cy="9144000" type="screen4x3"/>
  <p:notesSz cx="6797675" cy="9928225"/>
  <p:embeddedFontLst>
    <p:embeddedFont>
      <p:font typeface="Calibri" panose="020F0502020204030204" pitchFamily="34" charset="0"/>
      <p:regular r:id="rId7"/>
      <p:bold r:id="rId8"/>
      <p:italic r:id="rId9"/>
      <p:boldItalic r:id="rId10"/>
    </p:embeddedFont>
    <p:embeddedFont>
      <p:font typeface="Corbel" panose="020B0503020204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Ahc3GfGHPX66V0GXmLHxc7OTf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Godina Marin" initials="MGM" lastIdx="1" clrIdx="0">
    <p:extLst>
      <p:ext uri="{19B8F6BF-5375-455C-9EA6-DF929625EA0E}">
        <p15:presenceInfo xmlns:p15="http://schemas.microsoft.com/office/powerpoint/2012/main" userId="S::maja.marin@um.si::3d0193b4-9762-4360-87bb-931c1309d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098" y="-552"/>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03425" y="744538"/>
            <a:ext cx="27908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l-S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003425" y="744538"/>
            <a:ext cx="27908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2003425" y="744538"/>
            <a:ext cx="27908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003425" y="744538"/>
            <a:ext cx="27908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2003425" y="744538"/>
            <a:ext cx="27908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411692" y="2064809"/>
            <a:ext cx="6034617"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1842558" y="3495677"/>
            <a:ext cx="7802033" cy="15430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300692" y="2009777"/>
            <a:ext cx="7802033" cy="45148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34290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9"/>
          <p:cNvSpPr txBox="1">
            <a:spLocks noGrp="1"/>
          </p:cNvSpPr>
          <p:nvPr>
            <p:ph type="body" idx="2"/>
          </p:nvPr>
        </p:nvSpPr>
        <p:spPr>
          <a:xfrm>
            <a:off x="348615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slov in vsebina"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1344216" y="817033"/>
            <a:ext cx="4114800" cy="54864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www.inovup.si/usposabljanja/dobre-pedagoske-prakse-za-spodbujanje-studijske-zavzetosti-v-akademski-skupnost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04901" y="4852784"/>
            <a:ext cx="5648197" cy="1287328"/>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rgbClr val="595959"/>
              </a:buClr>
              <a:buSzPct val="100000"/>
              <a:buFont typeface="Corbel"/>
              <a:buNone/>
            </a:pPr>
            <a:br>
              <a:rPr lang="sl-SI" sz="3200" b="1" dirty="0">
                <a:solidFill>
                  <a:srgbClr val="595959"/>
                </a:solidFill>
                <a:latin typeface="Corbel"/>
                <a:ea typeface="Corbel"/>
                <a:cs typeface="Corbel"/>
                <a:sym typeface="Corbel"/>
              </a:rPr>
            </a:br>
            <a:br>
              <a:rPr lang="sl-SI" sz="2400" b="1" dirty="0">
                <a:solidFill>
                  <a:srgbClr val="C00000"/>
                </a:solidFill>
                <a:latin typeface="Corbel"/>
                <a:ea typeface="Corbel"/>
                <a:cs typeface="Corbel"/>
                <a:sym typeface="Corbel"/>
              </a:rPr>
            </a:br>
            <a:r>
              <a:rPr lang="sl-SI" sz="2400" b="1" dirty="0">
                <a:solidFill>
                  <a:srgbClr val="C00000"/>
                </a:solidFill>
                <a:latin typeface="Corbel"/>
                <a:ea typeface="Corbel"/>
                <a:cs typeface="Corbel"/>
                <a:sym typeface="Corbel"/>
              </a:rPr>
              <a:t>DOBRE PEDAGOŠKE PRAKSE ZA SPODBUJANJE  ŠTUDIJSKE ZAVZETOSTI V AKADEMSKI SKUPNOSTI</a:t>
            </a:r>
            <a:br>
              <a:rPr lang="sl-SI" sz="3200" b="1" dirty="0">
                <a:solidFill>
                  <a:srgbClr val="595959"/>
                </a:solidFill>
                <a:latin typeface="Corbel"/>
                <a:ea typeface="Corbel"/>
                <a:cs typeface="Corbel"/>
                <a:sym typeface="Corbel"/>
              </a:rPr>
            </a:br>
            <a:br>
              <a:rPr lang="sl-SI" sz="3200" dirty="0">
                <a:solidFill>
                  <a:srgbClr val="244061"/>
                </a:solidFill>
                <a:latin typeface="Corbel"/>
                <a:ea typeface="Corbel"/>
                <a:cs typeface="Corbel"/>
                <a:sym typeface="Corbel"/>
              </a:rPr>
            </a:br>
            <a:br>
              <a:rPr lang="sl-SI" sz="1100" dirty="0">
                <a:solidFill>
                  <a:srgbClr val="244061"/>
                </a:solidFill>
                <a:latin typeface="Corbel"/>
                <a:ea typeface="Corbel"/>
                <a:cs typeface="Corbel"/>
                <a:sym typeface="Corbel"/>
              </a:rPr>
            </a:br>
            <a:br>
              <a:rPr lang="sl-SI" sz="1100" dirty="0">
                <a:solidFill>
                  <a:srgbClr val="244061"/>
                </a:solidFill>
                <a:latin typeface="Corbel"/>
                <a:ea typeface="Corbel"/>
                <a:cs typeface="Corbel"/>
                <a:sym typeface="Corbel"/>
              </a:rPr>
            </a:br>
            <a:br>
              <a:rPr lang="sl-SI" sz="1100" dirty="0">
                <a:solidFill>
                  <a:srgbClr val="244061"/>
                </a:solidFill>
                <a:latin typeface="Corbel"/>
                <a:ea typeface="Corbel"/>
                <a:cs typeface="Corbel"/>
                <a:sym typeface="Corbel"/>
              </a:rPr>
            </a:br>
            <a:endParaRPr sz="2200" b="1" dirty="0">
              <a:solidFill>
                <a:srgbClr val="953734"/>
              </a:solidFill>
              <a:latin typeface="Corbel"/>
              <a:ea typeface="Corbel"/>
              <a:cs typeface="Corbel"/>
              <a:sym typeface="Corbel"/>
            </a:endParaRPr>
          </a:p>
        </p:txBody>
      </p:sp>
      <p:sp>
        <p:nvSpPr>
          <p:cNvPr id="89" name="Google Shape;89;p1"/>
          <p:cNvSpPr txBox="1"/>
          <p:nvPr/>
        </p:nvSpPr>
        <p:spPr>
          <a:xfrm>
            <a:off x="980728" y="2339752"/>
            <a:ext cx="4700108" cy="8836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200" b="0" i="0" u="none" strike="noStrike" cap="none" dirty="0">
                <a:solidFill>
                  <a:srgbClr val="953734"/>
                </a:solidFill>
                <a:latin typeface="Corbel"/>
                <a:ea typeface="Corbel"/>
                <a:cs typeface="Corbel"/>
                <a:sym typeface="Corbel"/>
              </a:rPr>
              <a:t>Univerza v Mariboru, Univerza v Ljubljani, Univerza na Primorskem in Fakulteta za informacijske študije v Novem mestu</a:t>
            </a:r>
            <a:endParaRPr dirty="0"/>
          </a:p>
          <a:p>
            <a:pPr marL="0" marR="0" lvl="0" indent="0" algn="l" rtl="0">
              <a:spcBef>
                <a:spcPts val="0"/>
              </a:spcBef>
              <a:spcAft>
                <a:spcPts val="0"/>
              </a:spcAft>
              <a:buNone/>
            </a:pPr>
            <a:endParaRPr sz="2400" b="1" i="1" u="none" strike="noStrike" cap="none" dirty="0">
              <a:solidFill>
                <a:srgbClr val="244061"/>
              </a:solidFill>
              <a:latin typeface="Corbel"/>
              <a:ea typeface="Corbel"/>
              <a:cs typeface="Corbel"/>
              <a:sym typeface="Corbel"/>
            </a:endParaRPr>
          </a:p>
        </p:txBody>
      </p:sp>
      <p:sp>
        <p:nvSpPr>
          <p:cNvPr id="90" name="Google Shape;90;p1"/>
          <p:cNvSpPr/>
          <p:nvPr/>
        </p:nvSpPr>
        <p:spPr>
          <a:xfrm>
            <a:off x="979670" y="3577823"/>
            <a:ext cx="483472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600" b="0" i="0" u="none" strike="noStrike" cap="none" dirty="0">
                <a:solidFill>
                  <a:srgbClr val="595959"/>
                </a:solidFill>
                <a:latin typeface="Corbel"/>
                <a:ea typeface="Corbel"/>
                <a:cs typeface="Corbel"/>
                <a:sym typeface="Corbel"/>
              </a:rPr>
              <a:t>vabijo visokošolske učitelje in sodelavce, strokovne</a:t>
            </a:r>
            <a:endParaRPr dirty="0"/>
          </a:p>
          <a:p>
            <a:pPr marL="0" marR="0" lvl="0" indent="0" algn="ctr" rtl="0">
              <a:spcBef>
                <a:spcPts val="0"/>
              </a:spcBef>
              <a:spcAft>
                <a:spcPts val="0"/>
              </a:spcAft>
              <a:buNone/>
            </a:pPr>
            <a:r>
              <a:rPr lang="sl-SI" sz="1600" b="0" i="0" u="none" strike="noStrike" cap="none" dirty="0">
                <a:solidFill>
                  <a:srgbClr val="595959"/>
                </a:solidFill>
                <a:latin typeface="Corbel"/>
                <a:ea typeface="Corbel"/>
                <a:cs typeface="Corbel"/>
                <a:sym typeface="Corbel"/>
              </a:rPr>
              <a:t>delavce in študente visokošolskih zavodov ter drugo</a:t>
            </a:r>
            <a:endParaRPr dirty="0"/>
          </a:p>
          <a:p>
            <a:pPr marL="0" marR="0" lvl="0" indent="0" algn="ctr" rtl="0">
              <a:spcBef>
                <a:spcPts val="0"/>
              </a:spcBef>
              <a:spcAft>
                <a:spcPts val="0"/>
              </a:spcAft>
              <a:buNone/>
            </a:pPr>
            <a:r>
              <a:rPr lang="sl-SI" sz="1600" b="0" i="0" u="none" strike="noStrike" cap="none" dirty="0">
                <a:solidFill>
                  <a:srgbClr val="595959"/>
                </a:solidFill>
                <a:latin typeface="Corbel"/>
                <a:ea typeface="Corbel"/>
                <a:cs typeface="Corbel"/>
                <a:sym typeface="Corbel"/>
              </a:rPr>
              <a:t>zainteresirano javnost na posvet z naslovom</a:t>
            </a:r>
            <a:endParaRPr dirty="0"/>
          </a:p>
          <a:p>
            <a:pPr marL="0" marR="0" lvl="0" indent="0" algn="l" rtl="0">
              <a:spcBef>
                <a:spcPts val="0"/>
              </a:spcBef>
              <a:spcAft>
                <a:spcPts val="0"/>
              </a:spcAft>
              <a:buNone/>
            </a:pPr>
            <a:endParaRPr sz="1600" dirty="0">
              <a:solidFill>
                <a:srgbClr val="632423"/>
              </a:solidFill>
              <a:latin typeface="Corbel"/>
              <a:ea typeface="Corbel"/>
              <a:cs typeface="Corbel"/>
              <a:sym typeface="Corbel"/>
            </a:endParaRPr>
          </a:p>
        </p:txBody>
      </p:sp>
      <p:pic>
        <p:nvPicPr>
          <p:cNvPr id="1026" name="Picture 2" descr="INOVUP |">
            <a:extLst>
              <a:ext uri="{FF2B5EF4-FFF2-40B4-BE49-F238E27FC236}">
                <a16:creationId xmlns:a16="http://schemas.microsoft.com/office/drawing/2014/main" id="{08C50AAF-12DE-449C-9930-43A592E7B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4" y="209890"/>
            <a:ext cx="1304770" cy="1239530"/>
          </a:xfrm>
          <a:prstGeom prst="rect">
            <a:avLst/>
          </a:prstGeom>
          <a:noFill/>
          <a:extLst>
            <a:ext uri="{909E8E84-426E-40DD-AFC4-6F175D3DCCD1}">
              <a14:hiddenFill xmlns:a14="http://schemas.microsoft.com/office/drawing/2010/main">
                <a:solidFill>
                  <a:srgbClr val="FFFFFF"/>
                </a:solidFill>
              </a14:hiddenFill>
            </a:ext>
          </a:extLst>
        </p:spPr>
      </p:pic>
      <p:sp>
        <p:nvSpPr>
          <p:cNvPr id="12" name="PoljeZBesedilom 11">
            <a:extLst>
              <a:ext uri="{FF2B5EF4-FFF2-40B4-BE49-F238E27FC236}">
                <a16:creationId xmlns:a16="http://schemas.microsoft.com/office/drawing/2014/main" id="{04E38DAD-ABF8-4DFB-A67E-BBD3799DB2BB}"/>
              </a:ext>
            </a:extLst>
          </p:cNvPr>
          <p:cNvSpPr txBox="1"/>
          <p:nvPr/>
        </p:nvSpPr>
        <p:spPr>
          <a:xfrm>
            <a:off x="1666874" y="6567124"/>
            <a:ext cx="3524250" cy="400110"/>
          </a:xfrm>
          <a:prstGeom prst="rect">
            <a:avLst/>
          </a:prstGeom>
          <a:noFill/>
        </p:spPr>
        <p:txBody>
          <a:bodyPr wrap="square">
            <a:spAutoFit/>
          </a:bodyPr>
          <a:lstStyle/>
          <a:p>
            <a:r>
              <a:rPr lang="sl-SI" sz="2000" b="1" dirty="0">
                <a:solidFill>
                  <a:srgbClr val="953734"/>
                </a:solidFill>
                <a:latin typeface="Corbel"/>
                <a:ea typeface="Corbel"/>
                <a:cs typeface="Corbel"/>
                <a:sym typeface="Corbel"/>
              </a:rPr>
              <a:t>Spletni dogodek, 3. junij 2021</a:t>
            </a:r>
            <a:endParaRPr lang="sl-SI" sz="2000" dirty="0"/>
          </a:p>
        </p:txBody>
      </p:sp>
      <p:grpSp>
        <p:nvGrpSpPr>
          <p:cNvPr id="13" name="Skupina 12">
            <a:extLst>
              <a:ext uri="{FF2B5EF4-FFF2-40B4-BE49-F238E27FC236}">
                <a16:creationId xmlns:a16="http://schemas.microsoft.com/office/drawing/2014/main" id="{180E8781-1C40-4512-B6C6-1909ABA11B30}"/>
              </a:ext>
            </a:extLst>
          </p:cNvPr>
          <p:cNvGrpSpPr/>
          <p:nvPr/>
        </p:nvGrpSpPr>
        <p:grpSpPr>
          <a:xfrm>
            <a:off x="172584" y="8264719"/>
            <a:ext cx="6876497" cy="821204"/>
            <a:chOff x="152903" y="8194466"/>
            <a:chExt cx="6876497" cy="821204"/>
          </a:xfrm>
        </p:grpSpPr>
        <p:pic>
          <p:nvPicPr>
            <p:cNvPr id="14" name="Google Shape;124;p3" descr="Logo_EKP_socialni_sklad_SLO_slogan">
              <a:extLst>
                <a:ext uri="{FF2B5EF4-FFF2-40B4-BE49-F238E27FC236}">
                  <a16:creationId xmlns:a16="http://schemas.microsoft.com/office/drawing/2014/main" id="{F94D7976-3BFD-41C1-BBEC-E9EAF0AAF867}"/>
                </a:ext>
              </a:extLst>
            </p:cNvPr>
            <p:cNvPicPr preferRelativeResize="0"/>
            <p:nvPr/>
          </p:nvPicPr>
          <p:blipFill rotWithShape="1">
            <a:blip r:embed="rId4">
              <a:alphaModFix/>
            </a:blip>
            <a:srcRect/>
            <a:stretch/>
          </p:blipFill>
          <p:spPr>
            <a:xfrm>
              <a:off x="2569245" y="8198217"/>
              <a:ext cx="1694256" cy="817453"/>
            </a:xfrm>
            <a:prstGeom prst="rect">
              <a:avLst/>
            </a:prstGeom>
            <a:noFill/>
            <a:ln>
              <a:noFill/>
            </a:ln>
          </p:spPr>
        </p:pic>
        <p:sp>
          <p:nvSpPr>
            <p:cNvPr id="15" name="Google Shape;125;p3">
              <a:extLst>
                <a:ext uri="{FF2B5EF4-FFF2-40B4-BE49-F238E27FC236}">
                  <a16:creationId xmlns:a16="http://schemas.microsoft.com/office/drawing/2014/main" id="{B4A55F43-13BF-46B7-B8BC-1C5D3B7A6054}"/>
                </a:ext>
              </a:extLst>
            </p:cNvPr>
            <p:cNvSpPr/>
            <p:nvPr/>
          </p:nvSpPr>
          <p:spPr>
            <a:xfrm>
              <a:off x="4581128" y="8194466"/>
              <a:ext cx="2448272"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marL="0" marR="0" lvl="0" indent="0" algn="l" rtl="0">
                <a:spcBef>
                  <a:spcPts val="0"/>
                </a:spcBef>
                <a:spcAft>
                  <a:spcPts val="0"/>
                </a:spcAft>
                <a:buNone/>
              </a:pPr>
              <a:r>
                <a:rPr lang="sl-SI" sz="900" i="1" dirty="0">
                  <a:solidFill>
                    <a:schemeClr val="dk1"/>
                  </a:solidFill>
                  <a:latin typeface="Calibri"/>
                  <a:ea typeface="Calibri"/>
                  <a:cs typeface="Calibri"/>
                  <a:sym typeface="Calibri"/>
                </a:rPr>
                <a:t>Projekt »Inovativno učenje in poučevanje v visokem šolstvu (INOVUP)« sofinancirata</a:t>
              </a:r>
              <a:r>
                <a:rPr lang="sl-SI" sz="900" dirty="0">
                  <a:solidFill>
                    <a:schemeClr val="dk1"/>
                  </a:solidFill>
                  <a:latin typeface="Calibri"/>
                  <a:ea typeface="Calibri"/>
                  <a:cs typeface="Calibri"/>
                  <a:sym typeface="Calibri"/>
                </a:rPr>
                <a:t> </a:t>
              </a:r>
              <a:r>
                <a:rPr lang="sl-SI" sz="900" i="1" dirty="0">
                  <a:solidFill>
                    <a:schemeClr val="dk1"/>
                  </a:solidFill>
                  <a:latin typeface="Calibri"/>
                  <a:ea typeface="Calibri"/>
                  <a:cs typeface="Calibri"/>
                  <a:sym typeface="Calibri"/>
                </a:rPr>
                <a:t>Republika Slovenija in Evropska unija iz Evropskega socialnega sklada.</a:t>
              </a:r>
              <a:endParaRPr sz="900" dirty="0">
                <a:solidFill>
                  <a:schemeClr val="dk1"/>
                </a:solidFill>
                <a:latin typeface="Calibri"/>
                <a:ea typeface="Calibri"/>
                <a:cs typeface="Calibri"/>
                <a:sym typeface="Calibri"/>
              </a:endParaRPr>
            </a:p>
          </p:txBody>
        </p:sp>
        <p:pic>
          <p:nvPicPr>
            <p:cNvPr id="16" name="Picture 4" descr="MIZŠ – F-Secure Slovenija">
              <a:extLst>
                <a:ext uri="{FF2B5EF4-FFF2-40B4-BE49-F238E27FC236}">
                  <a16:creationId xmlns:a16="http://schemas.microsoft.com/office/drawing/2014/main" id="{7487341C-51EF-42B4-856B-140153A75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03" y="8199721"/>
              <a:ext cx="2441598" cy="8154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2420888" y="850395"/>
            <a:ext cx="4310236" cy="7920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95959"/>
              </a:buClr>
              <a:buSzPct val="100000"/>
              <a:buFont typeface="Corbel"/>
              <a:buNone/>
            </a:pPr>
            <a:br>
              <a:rPr lang="sl-SI" sz="2000" b="1" dirty="0">
                <a:solidFill>
                  <a:srgbClr val="595959"/>
                </a:solidFill>
                <a:latin typeface="Corbel"/>
                <a:ea typeface="Corbel"/>
                <a:cs typeface="Corbel"/>
                <a:sym typeface="Corbel"/>
              </a:rPr>
            </a:br>
            <a:br>
              <a:rPr lang="sl-SI" sz="2000" b="1" dirty="0">
                <a:solidFill>
                  <a:srgbClr val="595959"/>
                </a:solidFill>
                <a:latin typeface="Corbel"/>
                <a:ea typeface="Corbel"/>
                <a:cs typeface="Corbel"/>
                <a:sym typeface="Corbel"/>
              </a:rPr>
            </a:br>
            <a:br>
              <a:rPr lang="sl-SI" sz="2000" b="1" dirty="0">
                <a:solidFill>
                  <a:srgbClr val="595959"/>
                </a:solidFill>
                <a:latin typeface="Corbel"/>
                <a:ea typeface="Corbel"/>
                <a:cs typeface="Corbel"/>
                <a:sym typeface="Corbel"/>
              </a:rPr>
            </a:br>
            <a:br>
              <a:rPr lang="sl-SI" sz="1800" b="1" i="1" dirty="0">
                <a:solidFill>
                  <a:srgbClr val="595959"/>
                </a:solidFill>
                <a:latin typeface="Corbel"/>
                <a:ea typeface="Corbel"/>
                <a:cs typeface="Corbel"/>
                <a:sym typeface="Corbel"/>
              </a:rPr>
            </a:br>
            <a:r>
              <a:rPr lang="sl-SI" sz="1800" b="1" i="1" dirty="0">
                <a:solidFill>
                  <a:srgbClr val="C00000"/>
                </a:solidFill>
                <a:latin typeface="Corbel"/>
                <a:ea typeface="Corbel"/>
                <a:cs typeface="Corbel"/>
                <a:sym typeface="Corbel"/>
              </a:rPr>
              <a:t>Dobre pedagoške prakse za spodbujanje študijske zavzetosti v akademski skupnosti</a:t>
            </a:r>
            <a:br>
              <a:rPr lang="sl-SI" sz="2000" dirty="0">
                <a:solidFill>
                  <a:srgbClr val="244061"/>
                </a:solidFill>
                <a:latin typeface="Corbel"/>
                <a:ea typeface="Corbel"/>
                <a:cs typeface="Corbel"/>
                <a:sym typeface="Corbel"/>
              </a:rPr>
            </a:br>
            <a:br>
              <a:rPr lang="sl-SI" sz="2000" dirty="0">
                <a:solidFill>
                  <a:srgbClr val="244061"/>
                </a:solidFill>
                <a:latin typeface="Corbel"/>
                <a:ea typeface="Corbel"/>
                <a:cs typeface="Corbel"/>
                <a:sym typeface="Corbel"/>
              </a:rPr>
            </a:br>
            <a:br>
              <a:rPr lang="sl-SI" sz="2000" dirty="0">
                <a:solidFill>
                  <a:srgbClr val="632423"/>
                </a:solidFill>
                <a:latin typeface="Corbel"/>
                <a:ea typeface="Corbel"/>
                <a:cs typeface="Corbel"/>
                <a:sym typeface="Corbel"/>
              </a:rPr>
            </a:br>
            <a:endParaRPr sz="2000" dirty="0">
              <a:solidFill>
                <a:srgbClr val="632423"/>
              </a:solidFill>
            </a:endParaRPr>
          </a:p>
        </p:txBody>
      </p:sp>
      <p:sp>
        <p:nvSpPr>
          <p:cNvPr id="101" name="Google Shape;101;p2"/>
          <p:cNvSpPr txBox="1">
            <a:spLocks noGrp="1"/>
          </p:cNvSpPr>
          <p:nvPr>
            <p:ph type="body" idx="1"/>
          </p:nvPr>
        </p:nvSpPr>
        <p:spPr>
          <a:xfrm>
            <a:off x="2348880" y="1223723"/>
            <a:ext cx="4032448" cy="608458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None/>
            </a:pPr>
            <a:endParaRPr sz="1100" dirty="0">
              <a:solidFill>
                <a:srgbClr val="595959"/>
              </a:solidFill>
              <a:latin typeface="Corbel"/>
              <a:ea typeface="Corbel"/>
              <a:cs typeface="Corbel"/>
              <a:sym typeface="Corbel"/>
            </a:endParaRPr>
          </a:p>
          <a:p>
            <a:pPr marL="0" lvl="0" indent="0" algn="l" rtl="0">
              <a:lnSpc>
                <a:spcPct val="110000"/>
              </a:lnSpc>
              <a:spcBef>
                <a:spcPts val="220"/>
              </a:spcBef>
              <a:spcAft>
                <a:spcPts val="0"/>
              </a:spcAft>
              <a:buClr>
                <a:schemeClr val="dk1"/>
              </a:buClr>
              <a:buSzPts val="1100"/>
              <a:buNone/>
            </a:pPr>
            <a:endParaRPr sz="1100" dirty="0">
              <a:solidFill>
                <a:srgbClr val="595959"/>
              </a:solidFill>
              <a:latin typeface="Corbel"/>
              <a:ea typeface="Corbel"/>
              <a:cs typeface="Corbel"/>
              <a:sym typeface="Corbel"/>
            </a:endParaRPr>
          </a:p>
          <a:p>
            <a:pPr marL="0" lvl="0" indent="0" algn="l" rtl="0">
              <a:lnSpc>
                <a:spcPct val="110000"/>
              </a:lnSpc>
              <a:spcBef>
                <a:spcPts val="220"/>
              </a:spcBef>
              <a:spcAft>
                <a:spcPts val="0"/>
              </a:spcAft>
              <a:buClr>
                <a:schemeClr val="dk1"/>
              </a:buClr>
              <a:buSzPts val="1100"/>
              <a:buNone/>
            </a:pPr>
            <a:endParaRPr sz="1100" i="1" dirty="0">
              <a:solidFill>
                <a:srgbClr val="595959"/>
              </a:solidFill>
              <a:latin typeface="Corbel"/>
              <a:ea typeface="Corbel"/>
              <a:cs typeface="Corbel"/>
              <a:sym typeface="Corbel"/>
            </a:endParaRPr>
          </a:p>
          <a:p>
            <a:pPr marL="0" lvl="0" indent="0" algn="l" rtl="0">
              <a:lnSpc>
                <a:spcPct val="110000"/>
              </a:lnSpc>
              <a:spcBef>
                <a:spcPts val="220"/>
              </a:spcBef>
              <a:spcAft>
                <a:spcPts val="0"/>
              </a:spcAft>
              <a:buClr>
                <a:schemeClr val="dk1"/>
              </a:buClr>
              <a:buSzPts val="1100"/>
              <a:buNone/>
            </a:pPr>
            <a:endParaRPr sz="1100" dirty="0">
              <a:solidFill>
                <a:srgbClr val="595959"/>
              </a:solidFill>
              <a:latin typeface="Corbel"/>
              <a:ea typeface="Corbel"/>
              <a:cs typeface="Corbel"/>
              <a:sym typeface="Corbel"/>
            </a:endParaRPr>
          </a:p>
        </p:txBody>
      </p:sp>
      <p:sp>
        <p:nvSpPr>
          <p:cNvPr id="102" name="Google Shape;102;p2"/>
          <p:cNvSpPr/>
          <p:nvPr/>
        </p:nvSpPr>
        <p:spPr>
          <a:xfrm>
            <a:off x="4932959" y="7596336"/>
            <a:ext cx="927720" cy="908484"/>
          </a:xfrm>
          <a:prstGeom prst="rect">
            <a:avLst/>
          </a:prstGeom>
          <a:solidFill>
            <a:srgbClr val="F2DADA">
              <a:alpha val="18823"/>
            </a:srgbClr>
          </a:solidFill>
          <a:ln>
            <a:noFill/>
          </a:ln>
          <a:effectLst>
            <a:reflection stA="50000" endA="300" endPos="55500" dist="508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172585" y="2411760"/>
            <a:ext cx="2176296" cy="4608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53734"/>
              </a:buClr>
              <a:buSzPts val="1050"/>
              <a:buFont typeface="Arial"/>
              <a:buNone/>
            </a:pPr>
            <a:r>
              <a:rPr lang="sl-SI" sz="1050" b="1" dirty="0">
                <a:solidFill>
                  <a:srgbClr val="953734"/>
                </a:solidFill>
                <a:latin typeface="Corbel"/>
                <a:ea typeface="Corbel"/>
                <a:cs typeface="Corbel"/>
                <a:sym typeface="Corbel"/>
              </a:rPr>
              <a:t>Prijave</a:t>
            </a:r>
            <a:endParaRPr sz="1050" dirty="0">
              <a:solidFill>
                <a:srgbClr val="953734"/>
              </a:solidFill>
              <a:latin typeface="Corbel"/>
              <a:ea typeface="Corbel"/>
              <a:cs typeface="Corbel"/>
              <a:sym typeface="Corbel"/>
            </a:endParaRPr>
          </a:p>
          <a:p>
            <a:pPr marL="0" marR="0" lvl="0" indent="0" algn="l" rtl="0">
              <a:spcBef>
                <a:spcPts val="210"/>
              </a:spcBef>
              <a:spcAft>
                <a:spcPts val="0"/>
              </a:spcAft>
              <a:buClr>
                <a:srgbClr val="595959"/>
              </a:buClr>
              <a:buSzPts val="1050"/>
              <a:buFont typeface="Arial"/>
              <a:buNone/>
            </a:pPr>
            <a:r>
              <a:rPr lang="sl-SI" sz="1050" dirty="0">
                <a:solidFill>
                  <a:srgbClr val="595959"/>
                </a:solidFill>
                <a:latin typeface="Corbel"/>
                <a:ea typeface="Corbel"/>
                <a:cs typeface="Corbel"/>
                <a:sym typeface="Corbel"/>
              </a:rPr>
              <a:t>Do </a:t>
            </a:r>
            <a:r>
              <a:rPr lang="sl-SI" sz="1050" b="1" dirty="0">
                <a:solidFill>
                  <a:schemeClr val="dk1"/>
                </a:solidFill>
                <a:latin typeface="Corbel"/>
                <a:ea typeface="Corbel"/>
                <a:cs typeface="Corbel"/>
                <a:sym typeface="Corbel"/>
              </a:rPr>
              <a:t>1. 6. 2021 </a:t>
            </a:r>
            <a:r>
              <a:rPr lang="sl-SI" sz="1050" dirty="0">
                <a:solidFill>
                  <a:srgbClr val="595959"/>
                </a:solidFill>
                <a:latin typeface="Corbel"/>
                <a:ea typeface="Corbel"/>
                <a:cs typeface="Corbel"/>
                <a:sym typeface="Corbel"/>
              </a:rPr>
              <a:t>oziroma do zapolnitve prostih mest na spletni povezavi</a:t>
            </a:r>
            <a:br>
              <a:rPr lang="sl-SI" sz="1050" dirty="0">
                <a:solidFill>
                  <a:srgbClr val="595959"/>
                </a:solidFill>
                <a:latin typeface="Corbel"/>
                <a:ea typeface="Corbel"/>
                <a:cs typeface="Corbel"/>
                <a:sym typeface="Corbel"/>
              </a:rPr>
            </a:br>
            <a:r>
              <a:rPr lang="sl-SI" sz="1050" dirty="0">
                <a:solidFill>
                  <a:srgbClr val="953734"/>
                </a:solidFill>
                <a:latin typeface="Corbel"/>
                <a:ea typeface="Corbel"/>
                <a:cs typeface="Corbel"/>
                <a:sym typeface="Corbel"/>
                <a:hlinkClick r:id="rId3"/>
              </a:rPr>
              <a:t>TUKAJ</a:t>
            </a:r>
            <a:r>
              <a:rPr lang="sl-SI" sz="1050" dirty="0">
                <a:solidFill>
                  <a:srgbClr val="953734"/>
                </a:solidFill>
                <a:latin typeface="Corbel"/>
                <a:ea typeface="Corbel"/>
                <a:cs typeface="Corbel"/>
                <a:sym typeface="Corbel"/>
              </a:rPr>
              <a:t>.</a:t>
            </a:r>
            <a:endParaRPr dirty="0"/>
          </a:p>
        </p:txBody>
      </p:sp>
      <p:sp>
        <p:nvSpPr>
          <p:cNvPr id="104" name="Google Shape;104;p2"/>
          <p:cNvSpPr txBox="1"/>
          <p:nvPr/>
        </p:nvSpPr>
        <p:spPr>
          <a:xfrm>
            <a:off x="172584" y="3322928"/>
            <a:ext cx="2114590" cy="1196543"/>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0"/>
              </a:spcBef>
              <a:spcAft>
                <a:spcPts val="0"/>
              </a:spcAft>
              <a:buClr>
                <a:srgbClr val="953734"/>
              </a:buClr>
              <a:buSzPts val="1050"/>
              <a:buFont typeface="Arial"/>
              <a:buNone/>
            </a:pP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Za sodelovanje pri posvetu na daljavo vam</a:t>
            </a:r>
            <a:r>
              <a:rPr lang="sl-SI" sz="1050" dirty="0">
                <a:ea typeface="Corbel"/>
              </a:rPr>
              <a:t> </a:t>
            </a:r>
            <a:r>
              <a:rPr lang="sl-SI" sz="1050" dirty="0">
                <a:solidFill>
                  <a:srgbClr val="595959"/>
                </a:solidFill>
                <a:latin typeface="Corbel"/>
                <a:ea typeface="Corbel"/>
                <a:cs typeface="Corbel"/>
                <a:sym typeface="Corbel"/>
              </a:rPr>
              <a:t>bomo eno uro pred dogodkom posredovali povezavo na elektronski naslov, ki ga</a:t>
            </a:r>
            <a:r>
              <a:rPr lang="sl-SI" sz="1050" dirty="0">
                <a:ea typeface="Corbel"/>
              </a:rPr>
              <a:t> </a:t>
            </a:r>
            <a:r>
              <a:rPr lang="sl-SI" sz="1050" dirty="0">
                <a:solidFill>
                  <a:srgbClr val="595959"/>
                </a:solidFill>
                <a:latin typeface="Corbel"/>
                <a:ea typeface="Corbel"/>
                <a:cs typeface="Corbel"/>
                <a:sym typeface="Corbel"/>
              </a:rPr>
              <a:t>vpišete ob prijavi.</a:t>
            </a:r>
            <a:endParaRPr lang="sl-SI" sz="1050" dirty="0"/>
          </a:p>
          <a:p>
            <a:pPr marL="342900" marR="0" lvl="0" indent="-276225" algn="l" rtl="0">
              <a:spcBef>
                <a:spcPts val="210"/>
              </a:spcBef>
              <a:spcAft>
                <a:spcPts val="0"/>
              </a:spcAft>
              <a:buClr>
                <a:schemeClr val="dk1"/>
              </a:buClr>
              <a:buSzPts val="1050"/>
              <a:buFont typeface="Arial"/>
              <a:buNone/>
            </a:pPr>
            <a:endParaRPr sz="1050" dirty="0">
              <a:solidFill>
                <a:srgbClr val="595959"/>
              </a:solidFill>
              <a:latin typeface="Corbel"/>
              <a:ea typeface="Corbel"/>
              <a:cs typeface="Corbel"/>
              <a:sym typeface="Corbel"/>
            </a:endParaRPr>
          </a:p>
        </p:txBody>
      </p:sp>
      <p:sp>
        <p:nvSpPr>
          <p:cNvPr id="106" name="Google Shape;106;p2"/>
          <p:cNvSpPr txBox="1"/>
          <p:nvPr/>
        </p:nvSpPr>
        <p:spPr>
          <a:xfrm>
            <a:off x="186836" y="4716016"/>
            <a:ext cx="2090036" cy="402484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sl-SI" sz="1050" b="1" dirty="0">
                <a:solidFill>
                  <a:srgbClr val="953734"/>
                </a:solidFill>
                <a:latin typeface="Corbel"/>
                <a:ea typeface="Corbel"/>
                <a:cs typeface="Corbel"/>
                <a:sym typeface="Corbel"/>
              </a:rPr>
              <a:t>Programski odbor posveta</a:t>
            </a:r>
            <a:endParaRPr dirty="0"/>
          </a:p>
          <a:p>
            <a:pPr marL="0" marR="0" lvl="0" indent="0" algn="l" rtl="0">
              <a:lnSpc>
                <a:spcPct val="114000"/>
              </a:lnSpc>
              <a:spcBef>
                <a:spcPts val="210"/>
              </a:spcBef>
              <a:spcAft>
                <a:spcPts val="0"/>
              </a:spcAft>
              <a:buNone/>
            </a:pPr>
            <a:r>
              <a:rPr lang="sl-SI" sz="1050" dirty="0">
                <a:solidFill>
                  <a:srgbClr val="595959"/>
                </a:solidFill>
                <a:latin typeface="Corbel"/>
                <a:ea typeface="Corbel"/>
                <a:cs typeface="Corbel"/>
                <a:sym typeface="Corbel"/>
              </a:rPr>
              <a:t>Milena Ivanuš Grmek, UM</a:t>
            </a:r>
            <a:endParaRPr sz="1050" dirty="0">
              <a:solidFill>
                <a:srgbClr val="595959"/>
              </a:solidFill>
              <a:latin typeface="Corbel"/>
              <a:ea typeface="Corbel"/>
              <a:cs typeface="Corbel"/>
              <a:sym typeface="Corbel"/>
            </a:endParaRPr>
          </a:p>
          <a:p>
            <a:pPr marL="0" marR="0" lvl="0" indent="0" algn="l" rtl="0">
              <a:lnSpc>
                <a:spcPct val="114000"/>
              </a:lnSpc>
              <a:spcBef>
                <a:spcPts val="210"/>
              </a:spcBef>
              <a:spcAft>
                <a:spcPts val="0"/>
              </a:spcAft>
              <a:buNone/>
            </a:pPr>
            <a:r>
              <a:rPr lang="sl-SI" sz="1050" dirty="0">
                <a:solidFill>
                  <a:srgbClr val="595959"/>
                </a:solidFill>
                <a:latin typeface="Corbel"/>
                <a:ea typeface="Corbel"/>
                <a:cs typeface="Corbel"/>
                <a:sym typeface="Corbel"/>
              </a:rPr>
              <a:t>Tina Vršnik Perše, UM</a:t>
            </a:r>
            <a:endParaRPr sz="1050" dirty="0">
              <a:solidFill>
                <a:srgbClr val="595959"/>
              </a:solidFill>
              <a:latin typeface="Corbel"/>
              <a:ea typeface="Corbel"/>
              <a:cs typeface="Corbel"/>
              <a:sym typeface="Corbel"/>
            </a:endParaRPr>
          </a:p>
          <a:p>
            <a:pPr marL="0" marR="0" lvl="0" indent="0" algn="l" rtl="0">
              <a:lnSpc>
                <a:spcPct val="114000"/>
              </a:lnSpc>
              <a:spcBef>
                <a:spcPts val="210"/>
              </a:spcBef>
              <a:spcAft>
                <a:spcPts val="0"/>
              </a:spcAft>
              <a:buNone/>
            </a:pPr>
            <a:r>
              <a:rPr lang="sl-SI" sz="1050" dirty="0">
                <a:solidFill>
                  <a:srgbClr val="595959"/>
                </a:solidFill>
                <a:latin typeface="Corbel"/>
                <a:ea typeface="Corbel"/>
                <a:cs typeface="Corbel"/>
                <a:sym typeface="Corbel"/>
              </a:rPr>
              <a:t>Katja Košir, UM</a:t>
            </a:r>
            <a:endParaRPr sz="1050" dirty="0">
              <a:solidFill>
                <a:srgbClr val="595959"/>
              </a:solidFill>
              <a:latin typeface="Corbel"/>
              <a:ea typeface="Corbel"/>
              <a:cs typeface="Corbel"/>
              <a:sym typeface="Corbel"/>
            </a:endParaRPr>
          </a:p>
          <a:p>
            <a:pPr marL="0" marR="0" lvl="0" indent="0" algn="l" rtl="0">
              <a:lnSpc>
                <a:spcPct val="114000"/>
              </a:lnSpc>
              <a:spcBef>
                <a:spcPts val="210"/>
              </a:spcBef>
              <a:spcAft>
                <a:spcPts val="0"/>
              </a:spcAft>
              <a:buNone/>
            </a:pPr>
            <a:r>
              <a:rPr lang="sl-SI" sz="1050" dirty="0">
                <a:solidFill>
                  <a:srgbClr val="595959"/>
                </a:solidFill>
                <a:latin typeface="Corbel"/>
                <a:ea typeface="Corbel"/>
                <a:cs typeface="Corbel"/>
                <a:sym typeface="Corbel"/>
              </a:rPr>
              <a:t>Patricija Sedminek, UM</a:t>
            </a:r>
            <a:endParaRPr sz="1050" dirty="0">
              <a:solidFill>
                <a:srgbClr val="595959"/>
              </a:solidFill>
              <a:latin typeface="Corbel"/>
              <a:ea typeface="Corbel"/>
              <a:cs typeface="Corbel"/>
              <a:sym typeface="Corbel"/>
            </a:endParaRPr>
          </a:p>
          <a:p>
            <a:pPr marL="0" marR="0" lvl="0" indent="0" algn="l" rtl="0">
              <a:lnSpc>
                <a:spcPct val="114000"/>
              </a:lnSpc>
              <a:spcBef>
                <a:spcPts val="210"/>
              </a:spcBef>
              <a:spcAft>
                <a:spcPts val="0"/>
              </a:spcAft>
              <a:buNone/>
            </a:pPr>
            <a:r>
              <a:rPr lang="sl-SI" sz="1050" dirty="0">
                <a:solidFill>
                  <a:srgbClr val="595959"/>
                </a:solidFill>
                <a:latin typeface="Corbel"/>
                <a:ea typeface="Corbel"/>
                <a:cs typeface="Corbel"/>
                <a:sym typeface="Corbel"/>
              </a:rPr>
              <a:t>Nina Piberčnik, UM</a:t>
            </a:r>
            <a:endParaRPr sz="1050" dirty="0">
              <a:solidFill>
                <a:srgbClr val="595959"/>
              </a:solidFill>
              <a:latin typeface="Corbel"/>
              <a:ea typeface="Corbel"/>
              <a:cs typeface="Corbel"/>
              <a:sym typeface="Corbel"/>
            </a:endParaRPr>
          </a:p>
          <a:p>
            <a:pPr marL="0" marR="0" lvl="0" indent="0" algn="l" rtl="0">
              <a:lnSpc>
                <a:spcPct val="135000"/>
              </a:lnSpc>
              <a:spcBef>
                <a:spcPts val="210"/>
              </a:spcBef>
              <a:spcAft>
                <a:spcPts val="0"/>
              </a:spcAft>
              <a:buNone/>
            </a:pPr>
            <a:r>
              <a:rPr lang="sl-SI" sz="1050" dirty="0">
                <a:solidFill>
                  <a:srgbClr val="595959"/>
                </a:solidFill>
                <a:latin typeface="Corbel"/>
                <a:ea typeface="Corbel"/>
                <a:cs typeface="Corbel"/>
                <a:sym typeface="Corbel"/>
              </a:rPr>
              <a:t>Evelina Turk, UM</a:t>
            </a:r>
            <a:endParaRPr sz="1050" dirty="0">
              <a:solidFill>
                <a:srgbClr val="595959"/>
              </a:solidFill>
              <a:latin typeface="Corbel"/>
              <a:ea typeface="Corbel"/>
              <a:cs typeface="Corbel"/>
              <a:sym typeface="Corbel"/>
            </a:endParaRPr>
          </a:p>
          <a:p>
            <a:pPr marL="0" marR="0" lvl="0" indent="0" algn="l" rtl="0">
              <a:lnSpc>
                <a:spcPct val="135000"/>
              </a:lnSpc>
              <a:spcBef>
                <a:spcPts val="210"/>
              </a:spcBef>
              <a:spcAft>
                <a:spcPts val="0"/>
              </a:spcAft>
              <a:buNone/>
            </a:pPr>
            <a:r>
              <a:rPr lang="sl-SI" sz="1050" dirty="0">
                <a:solidFill>
                  <a:srgbClr val="595959"/>
                </a:solidFill>
                <a:latin typeface="Corbel"/>
                <a:ea typeface="Corbel"/>
                <a:cs typeface="Corbel"/>
                <a:sym typeface="Corbel"/>
              </a:rPr>
              <a:t>Bojana Slomšek Šlamberger, UM</a:t>
            </a:r>
            <a:endParaRPr sz="1050" dirty="0">
              <a:solidFill>
                <a:srgbClr val="595959"/>
              </a:solidFill>
              <a:latin typeface="Corbel"/>
              <a:ea typeface="Corbel"/>
              <a:cs typeface="Corbel"/>
              <a:sym typeface="Corbel"/>
            </a:endParaRPr>
          </a:p>
          <a:p>
            <a:pPr marL="0" marR="0" lvl="0" indent="0" algn="l" rtl="0">
              <a:lnSpc>
                <a:spcPct val="135000"/>
              </a:lnSpc>
              <a:spcBef>
                <a:spcPts val="210"/>
              </a:spcBef>
              <a:spcAft>
                <a:spcPts val="0"/>
              </a:spcAft>
              <a:buNone/>
            </a:pPr>
            <a:r>
              <a:rPr lang="sl-SI" sz="1050" dirty="0">
                <a:solidFill>
                  <a:srgbClr val="595959"/>
                </a:solidFill>
                <a:latin typeface="Corbel"/>
                <a:ea typeface="Corbel"/>
                <a:cs typeface="Corbel"/>
                <a:sym typeface="Corbel"/>
              </a:rPr>
              <a:t>Jana Kavčič, UM</a:t>
            </a:r>
            <a:endParaRPr sz="1050" dirty="0">
              <a:solidFill>
                <a:srgbClr val="595959"/>
              </a:solidFill>
              <a:latin typeface="Corbel"/>
              <a:ea typeface="Corbel"/>
              <a:cs typeface="Corbel"/>
              <a:sym typeface="Corbel"/>
            </a:endParaRPr>
          </a:p>
          <a:p>
            <a:pPr marL="0" marR="0" lvl="0" indent="0" algn="l" rtl="0">
              <a:lnSpc>
                <a:spcPct val="135000"/>
              </a:lnSpc>
              <a:spcBef>
                <a:spcPts val="210"/>
              </a:spcBef>
              <a:spcAft>
                <a:spcPts val="0"/>
              </a:spcAft>
              <a:buNone/>
            </a:pPr>
            <a:r>
              <a:rPr lang="sl-SI" sz="1050" dirty="0">
                <a:solidFill>
                  <a:srgbClr val="595959"/>
                </a:solidFill>
                <a:latin typeface="Corbel"/>
                <a:ea typeface="Corbel"/>
                <a:cs typeface="Corbel"/>
                <a:sym typeface="Corbel"/>
              </a:rPr>
              <a:t>Ivan Kovačič, UM</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Sonja Rutar, UP</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Maja Mezgec, UP</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Alenka </a:t>
            </a:r>
            <a:r>
              <a:rPr lang="sl-SI" sz="1050" dirty="0" err="1">
                <a:solidFill>
                  <a:srgbClr val="595959"/>
                </a:solidFill>
                <a:latin typeface="Corbel"/>
                <a:ea typeface="Corbel"/>
                <a:cs typeface="Corbel"/>
                <a:sym typeface="Corbel"/>
              </a:rPr>
              <a:t>Andrejašič</a:t>
            </a:r>
            <a:r>
              <a:rPr lang="sl-SI" sz="1050" dirty="0">
                <a:solidFill>
                  <a:srgbClr val="595959"/>
                </a:solidFill>
                <a:latin typeface="Corbel"/>
                <a:ea typeface="Corbel"/>
                <a:cs typeface="Corbel"/>
                <a:sym typeface="Corbel"/>
              </a:rPr>
              <a:t>, UP</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Marko Radovan, UL</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Maja Hosta, UL</a:t>
            </a:r>
            <a:br>
              <a:rPr lang="sl-SI" sz="1050" dirty="0">
                <a:solidFill>
                  <a:srgbClr val="595959"/>
                </a:solidFill>
                <a:latin typeface="Corbel"/>
                <a:ea typeface="Corbel"/>
                <a:cs typeface="Corbel"/>
                <a:sym typeface="Corbel"/>
              </a:rPr>
            </a:br>
            <a:r>
              <a:rPr lang="sl-SI" sz="1050" dirty="0">
                <a:solidFill>
                  <a:srgbClr val="595959"/>
                </a:solidFill>
                <a:latin typeface="Corbel"/>
                <a:ea typeface="Corbel"/>
                <a:cs typeface="Corbel"/>
                <a:sym typeface="Corbel"/>
              </a:rPr>
              <a:t>Tjaša Bezenšek, FIŠ</a:t>
            </a:r>
            <a:br>
              <a:rPr lang="sl-SI" sz="1050" dirty="0">
                <a:solidFill>
                  <a:srgbClr val="595959"/>
                </a:solidFill>
                <a:latin typeface="Corbel"/>
                <a:ea typeface="Corbel"/>
                <a:cs typeface="Corbel"/>
                <a:sym typeface="Corbel"/>
              </a:rPr>
            </a:br>
            <a:endParaRPr sz="1050" dirty="0">
              <a:solidFill>
                <a:srgbClr val="595959"/>
              </a:solidFill>
              <a:latin typeface="Corbel"/>
              <a:ea typeface="Corbel"/>
              <a:cs typeface="Corbel"/>
              <a:sym typeface="Corbel"/>
            </a:endParaRPr>
          </a:p>
          <a:p>
            <a:pPr marL="0" marR="0" lvl="0" indent="0" algn="l" rtl="0">
              <a:lnSpc>
                <a:spcPct val="110000"/>
              </a:lnSpc>
              <a:spcBef>
                <a:spcPts val="210"/>
              </a:spcBef>
              <a:spcAft>
                <a:spcPts val="0"/>
              </a:spcAft>
              <a:buNone/>
            </a:pPr>
            <a:endParaRPr sz="1050" b="1" dirty="0">
              <a:solidFill>
                <a:srgbClr val="953734"/>
              </a:solidFill>
              <a:latin typeface="Corbel"/>
              <a:ea typeface="Corbel"/>
              <a:cs typeface="Corbel"/>
              <a:sym typeface="Corbel"/>
            </a:endParaRPr>
          </a:p>
        </p:txBody>
      </p:sp>
      <p:sp>
        <p:nvSpPr>
          <p:cNvPr id="110" name="Google Shape;110;p2"/>
          <p:cNvSpPr/>
          <p:nvPr/>
        </p:nvSpPr>
        <p:spPr>
          <a:xfrm>
            <a:off x="2410587" y="2002133"/>
            <a:ext cx="4145400" cy="5928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l-SI" sz="1100" dirty="0">
                <a:solidFill>
                  <a:srgbClr val="595959"/>
                </a:solidFill>
                <a:latin typeface="Corbel"/>
                <a:ea typeface="Corbel"/>
                <a:cs typeface="Corbel"/>
                <a:sym typeface="Corbel"/>
              </a:rPr>
              <a:t>Visokošolski študij že več kot eno leto poteka pretežno na daljavo in vse jasneje se kaže, da zgolj poznavanje IKT orodij in tehnološka spretnost ne zadostujeta za načrtovanje in izvedbo kakovostnega študijskega procesa. Dobre pedagoške prakse oziroma načini spodbujanja zavzetosti študentov, ki smo jih uporabljali pri poučevanju v živo, zahtevajo pri prenosu v spletna učna okolja prvenstveno dobre pedagoške kompetence oziroma sistematičen in reflektiran premislek o tem, kako podpreti učenje študentov, ter osmišljeno izbiro IKT orodij. Prav tako se pri visokošolskem poučevanju že dlje časa kot izrazito nefunkcionalno kaže pričakovanje, da so študenti za študij notranje motivirani in da torej sredstva zunanje motivacije niso potrebna. Na posvetu bomo, izhajajoč iz sodobnih pojmovanj kakovostnega učenja, nagovorili nevarnost </a:t>
            </a:r>
            <a:r>
              <a:rPr lang="sl-SI" sz="1100" dirty="0" err="1">
                <a:solidFill>
                  <a:srgbClr val="595959"/>
                </a:solidFill>
                <a:latin typeface="Corbel"/>
                <a:ea typeface="Corbel"/>
                <a:cs typeface="Corbel"/>
                <a:sym typeface="Corbel"/>
              </a:rPr>
              <a:t>dihotomizacije</a:t>
            </a:r>
            <a:r>
              <a:rPr lang="sl-SI" sz="1100" dirty="0">
                <a:solidFill>
                  <a:srgbClr val="595959"/>
                </a:solidFill>
                <a:latin typeface="Corbel"/>
                <a:ea typeface="Corbel"/>
                <a:cs typeface="Corbel"/>
                <a:sym typeface="Corbel"/>
              </a:rPr>
              <a:t> motivacije na zunanjo in notranjo ter razmišljali o načinih, kako (tudi na daljavo) podpreti bolj ponotranjene oblike učne motivacije pri študentih. Pri tem bomo kot eno izmed ključnih motivacijskih sredstev izpostavili odnosne kompetence učitelja oziroma njegovo zmožnost biti zahteven in podporen hkrati, prav tako pa bomo poudarili sposobnost iskanja in dajanja kakovostnih povratnih informacij. Slednje bomo demonstrirali tudi na posvetu: svoje videnje dobrih praks podpiranja visoke učne zavzetosti nam bodo tako v plenarnem predavanju kot pri okrogli mizi odzrcalili študenti. </a:t>
            </a:r>
            <a:endParaRPr dirty="0"/>
          </a:p>
          <a:p>
            <a:pPr marL="0" marR="0" lvl="0" indent="0" algn="just" rtl="0">
              <a:lnSpc>
                <a:spcPct val="107000"/>
              </a:lnSpc>
              <a:spcBef>
                <a:spcPts val="800"/>
              </a:spcBef>
              <a:spcAft>
                <a:spcPts val="0"/>
              </a:spcAft>
              <a:buNone/>
            </a:pPr>
            <a:r>
              <a:rPr lang="sl-SI" sz="1100" dirty="0">
                <a:solidFill>
                  <a:srgbClr val="595959"/>
                </a:solidFill>
                <a:latin typeface="Corbel"/>
                <a:ea typeface="Corbel"/>
                <a:cs typeface="Corbel"/>
                <a:sym typeface="Corbel"/>
              </a:rPr>
              <a:t>Na posvetu bomo torej na plenarnih predavanjih, okrogli mizi in predstavitvah znanstvenih monografij skupaj z udeleženci iskali načine in izmenjevali dobre prakse vzpostavljanja takšnih odnosov s študenti, ki vodijo v visoko zavzetost in kakovostno znanje. </a:t>
            </a:r>
            <a:endParaRPr dirty="0"/>
          </a:p>
          <a:p>
            <a:pPr marL="0" marR="0" lvl="0" indent="0" algn="just" rtl="0">
              <a:lnSpc>
                <a:spcPct val="107000"/>
              </a:lnSpc>
              <a:spcBef>
                <a:spcPts val="800"/>
              </a:spcBef>
              <a:spcAft>
                <a:spcPts val="0"/>
              </a:spcAft>
              <a:buNone/>
            </a:pPr>
            <a:endParaRPr sz="1100" dirty="0">
              <a:solidFill>
                <a:srgbClr val="595959"/>
              </a:solidFill>
              <a:latin typeface="Corbel"/>
              <a:ea typeface="Corbel"/>
              <a:cs typeface="Corbel"/>
              <a:sym typeface="Corbel"/>
            </a:endParaRPr>
          </a:p>
          <a:p>
            <a:pPr marL="0" marR="0" lvl="0" indent="0" algn="just" rtl="0">
              <a:lnSpc>
                <a:spcPct val="107000"/>
              </a:lnSpc>
              <a:spcBef>
                <a:spcPts val="800"/>
              </a:spcBef>
              <a:spcAft>
                <a:spcPts val="0"/>
              </a:spcAft>
              <a:buNone/>
            </a:pPr>
            <a:r>
              <a:rPr lang="sl-SI" sz="1100" dirty="0">
                <a:solidFill>
                  <a:srgbClr val="595959"/>
                </a:solidFill>
                <a:latin typeface="Corbel"/>
                <a:ea typeface="Corbel"/>
                <a:cs typeface="Corbel"/>
                <a:sym typeface="Corbel"/>
              </a:rPr>
              <a:t>Veselimo se srečanja z vami.  </a:t>
            </a:r>
            <a:endParaRPr sz="1100" dirty="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None/>
            </a:pPr>
            <a:r>
              <a:rPr lang="sl-SI" sz="1100" dirty="0">
                <a:solidFill>
                  <a:srgbClr val="595959"/>
                </a:solidFill>
                <a:latin typeface="Corbel"/>
                <a:ea typeface="Corbel"/>
                <a:cs typeface="Corbel"/>
                <a:sym typeface="Corbel"/>
              </a:rPr>
              <a:t>Vljudno vabljeni.</a:t>
            </a:r>
            <a:endParaRPr sz="1100" dirty="0">
              <a:solidFill>
                <a:schemeClr val="dk1"/>
              </a:solidFill>
              <a:latin typeface="Calibri"/>
              <a:ea typeface="Calibri"/>
              <a:cs typeface="Calibri"/>
              <a:sym typeface="Calibri"/>
            </a:endParaRPr>
          </a:p>
        </p:txBody>
      </p:sp>
      <p:pic>
        <p:nvPicPr>
          <p:cNvPr id="13" name="Picture 2" descr="INOVUP |">
            <a:extLst>
              <a:ext uri="{FF2B5EF4-FFF2-40B4-BE49-F238E27FC236}">
                <a16:creationId xmlns:a16="http://schemas.microsoft.com/office/drawing/2014/main" id="{17640A90-022E-4A1A-8C66-D25D29AE9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01" y="879281"/>
            <a:ext cx="1304770" cy="1239530"/>
          </a:xfrm>
          <a:prstGeom prst="rect">
            <a:avLst/>
          </a:prstGeom>
          <a:noFill/>
          <a:extLst>
            <a:ext uri="{909E8E84-426E-40DD-AFC4-6F175D3DCCD1}">
              <a14:hiddenFill xmlns:a14="http://schemas.microsoft.com/office/drawing/2010/main">
                <a:solidFill>
                  <a:srgbClr val="FFFFFF"/>
                </a:solidFill>
              </a14:hiddenFill>
            </a:ext>
          </a:extLst>
        </p:spPr>
      </p:pic>
      <p:sp>
        <p:nvSpPr>
          <p:cNvPr id="15" name="PoljeZBesedilom 14">
            <a:extLst>
              <a:ext uri="{FF2B5EF4-FFF2-40B4-BE49-F238E27FC236}">
                <a16:creationId xmlns:a16="http://schemas.microsoft.com/office/drawing/2014/main" id="{D82A557E-E160-470E-923E-C292ADC17D1E}"/>
              </a:ext>
            </a:extLst>
          </p:cNvPr>
          <p:cNvSpPr txBox="1"/>
          <p:nvPr/>
        </p:nvSpPr>
        <p:spPr>
          <a:xfrm>
            <a:off x="172584" y="3318680"/>
            <a:ext cx="3511550" cy="253916"/>
          </a:xfrm>
          <a:prstGeom prst="rect">
            <a:avLst/>
          </a:prstGeom>
          <a:noFill/>
        </p:spPr>
        <p:txBody>
          <a:bodyPr wrap="square">
            <a:spAutoFit/>
          </a:bodyPr>
          <a:lstStyle/>
          <a:p>
            <a:r>
              <a:rPr lang="sl-SI" sz="1050" b="1" dirty="0">
                <a:solidFill>
                  <a:srgbClr val="953734"/>
                </a:solidFill>
                <a:latin typeface="Corbel"/>
                <a:ea typeface="Corbel"/>
                <a:cs typeface="Corbel"/>
                <a:sym typeface="Corbel"/>
              </a:rPr>
              <a:t>Udeležba</a:t>
            </a:r>
            <a:endParaRPr lang="sl-SI" sz="1050" dirty="0"/>
          </a:p>
        </p:txBody>
      </p:sp>
      <p:grpSp>
        <p:nvGrpSpPr>
          <p:cNvPr id="17" name="Skupina 16">
            <a:extLst>
              <a:ext uri="{FF2B5EF4-FFF2-40B4-BE49-F238E27FC236}">
                <a16:creationId xmlns:a16="http://schemas.microsoft.com/office/drawing/2014/main" id="{72469C6B-3FF2-4C09-B057-F0BF23A47B0A}"/>
              </a:ext>
            </a:extLst>
          </p:cNvPr>
          <p:cNvGrpSpPr/>
          <p:nvPr/>
        </p:nvGrpSpPr>
        <p:grpSpPr>
          <a:xfrm>
            <a:off x="172584" y="8264719"/>
            <a:ext cx="6876497" cy="821204"/>
            <a:chOff x="152903" y="8194466"/>
            <a:chExt cx="6876497" cy="821204"/>
          </a:xfrm>
        </p:grpSpPr>
        <p:pic>
          <p:nvPicPr>
            <p:cNvPr id="18" name="Google Shape;124;p3" descr="Logo_EKP_socialni_sklad_SLO_slogan">
              <a:extLst>
                <a:ext uri="{FF2B5EF4-FFF2-40B4-BE49-F238E27FC236}">
                  <a16:creationId xmlns:a16="http://schemas.microsoft.com/office/drawing/2014/main" id="{B1DBA449-3860-479B-96B3-308B71357F58}"/>
                </a:ext>
              </a:extLst>
            </p:cNvPr>
            <p:cNvPicPr preferRelativeResize="0"/>
            <p:nvPr/>
          </p:nvPicPr>
          <p:blipFill rotWithShape="1">
            <a:blip r:embed="rId5">
              <a:alphaModFix/>
            </a:blip>
            <a:srcRect/>
            <a:stretch/>
          </p:blipFill>
          <p:spPr>
            <a:xfrm>
              <a:off x="2569245" y="8198217"/>
              <a:ext cx="1694256" cy="817453"/>
            </a:xfrm>
            <a:prstGeom prst="rect">
              <a:avLst/>
            </a:prstGeom>
            <a:noFill/>
            <a:ln>
              <a:noFill/>
            </a:ln>
          </p:spPr>
        </p:pic>
        <p:sp>
          <p:nvSpPr>
            <p:cNvPr id="19" name="Google Shape;125;p3">
              <a:extLst>
                <a:ext uri="{FF2B5EF4-FFF2-40B4-BE49-F238E27FC236}">
                  <a16:creationId xmlns:a16="http://schemas.microsoft.com/office/drawing/2014/main" id="{FBDB1FB0-7F5C-4DF1-AD56-BB17204615B0}"/>
                </a:ext>
              </a:extLst>
            </p:cNvPr>
            <p:cNvSpPr/>
            <p:nvPr/>
          </p:nvSpPr>
          <p:spPr>
            <a:xfrm>
              <a:off x="4581128" y="8194466"/>
              <a:ext cx="2448272"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marL="0" marR="0" lvl="0" indent="0" algn="l" rtl="0">
                <a:spcBef>
                  <a:spcPts val="0"/>
                </a:spcBef>
                <a:spcAft>
                  <a:spcPts val="0"/>
                </a:spcAft>
                <a:buNone/>
              </a:pPr>
              <a:r>
                <a:rPr lang="sl-SI" sz="900" i="1" dirty="0">
                  <a:solidFill>
                    <a:schemeClr val="dk1"/>
                  </a:solidFill>
                  <a:latin typeface="Calibri"/>
                  <a:ea typeface="Calibri"/>
                  <a:cs typeface="Calibri"/>
                  <a:sym typeface="Calibri"/>
                </a:rPr>
                <a:t>Projekt »Inovativno učenje in poučevanje v visokem šolstvu (INOVUP)« sofinancirata</a:t>
              </a:r>
              <a:r>
                <a:rPr lang="sl-SI" sz="900" dirty="0">
                  <a:solidFill>
                    <a:schemeClr val="dk1"/>
                  </a:solidFill>
                  <a:latin typeface="Calibri"/>
                  <a:ea typeface="Calibri"/>
                  <a:cs typeface="Calibri"/>
                  <a:sym typeface="Calibri"/>
                </a:rPr>
                <a:t> </a:t>
              </a:r>
              <a:r>
                <a:rPr lang="sl-SI" sz="900" i="1" dirty="0">
                  <a:solidFill>
                    <a:schemeClr val="dk1"/>
                  </a:solidFill>
                  <a:latin typeface="Calibri"/>
                  <a:ea typeface="Calibri"/>
                  <a:cs typeface="Calibri"/>
                  <a:sym typeface="Calibri"/>
                </a:rPr>
                <a:t>Republika Slovenija in Evropska unija iz Evropskega socialnega sklada.</a:t>
              </a:r>
              <a:endParaRPr sz="900" dirty="0">
                <a:solidFill>
                  <a:schemeClr val="dk1"/>
                </a:solidFill>
                <a:latin typeface="Calibri"/>
                <a:ea typeface="Calibri"/>
                <a:cs typeface="Calibri"/>
                <a:sym typeface="Calibri"/>
              </a:endParaRPr>
            </a:p>
          </p:txBody>
        </p:sp>
        <p:pic>
          <p:nvPicPr>
            <p:cNvPr id="20" name="Picture 4" descr="MIZŠ – F-Secure Slovenija">
              <a:extLst>
                <a:ext uri="{FF2B5EF4-FFF2-40B4-BE49-F238E27FC236}">
                  <a16:creationId xmlns:a16="http://schemas.microsoft.com/office/drawing/2014/main" id="{19951076-DBDD-4879-9DD1-F9D2BF64E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03" y="8199721"/>
              <a:ext cx="2441598" cy="8154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9" name="Google Shape;119;p3"/>
          <p:cNvSpPr txBox="1"/>
          <p:nvPr/>
        </p:nvSpPr>
        <p:spPr>
          <a:xfrm>
            <a:off x="1841102" y="-300277"/>
            <a:ext cx="4310100" cy="1524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953734"/>
              </a:buClr>
              <a:buSzPts val="2000"/>
              <a:buFont typeface="Corbel"/>
              <a:buNone/>
            </a:pPr>
            <a:r>
              <a:rPr lang="sl-SI" sz="2000" dirty="0">
                <a:solidFill>
                  <a:srgbClr val="953734"/>
                </a:solidFill>
                <a:latin typeface="Corbel"/>
                <a:ea typeface="Corbel"/>
                <a:cs typeface="Corbel"/>
                <a:sym typeface="Corbel"/>
              </a:rPr>
              <a:t>  </a:t>
            </a:r>
            <a:r>
              <a:rPr lang="sl-SI" sz="2000" b="1" dirty="0">
                <a:solidFill>
                  <a:srgbClr val="953734"/>
                </a:solidFill>
                <a:latin typeface="Corbel"/>
                <a:ea typeface="Corbel"/>
                <a:cs typeface="Corbel"/>
                <a:sym typeface="Corbel"/>
              </a:rPr>
              <a:t>Program posveta</a:t>
            </a:r>
            <a:endParaRPr sz="2000" b="1" dirty="0">
              <a:solidFill>
                <a:srgbClr val="953734"/>
              </a:solidFill>
              <a:latin typeface="Corbel"/>
              <a:ea typeface="Corbel"/>
              <a:cs typeface="Corbel"/>
              <a:sym typeface="Corbel"/>
            </a:endParaRPr>
          </a:p>
        </p:txBody>
      </p:sp>
      <p:sp>
        <p:nvSpPr>
          <p:cNvPr id="120" name="Google Shape;120;p3"/>
          <p:cNvSpPr/>
          <p:nvPr/>
        </p:nvSpPr>
        <p:spPr>
          <a:xfrm>
            <a:off x="225560" y="1804901"/>
            <a:ext cx="1745280" cy="498901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1200"/>
              </a:spcAft>
              <a:buNone/>
            </a:pPr>
            <a:r>
              <a:rPr lang="sl-SI" sz="1100" b="1" dirty="0">
                <a:solidFill>
                  <a:srgbClr val="953734"/>
                </a:solidFill>
                <a:latin typeface="Corbel"/>
                <a:ea typeface="Corbel"/>
                <a:cs typeface="Corbel"/>
                <a:sym typeface="Corbel"/>
              </a:rPr>
              <a:t>O projektu INOVUP</a:t>
            </a:r>
            <a:endParaRPr dirty="0"/>
          </a:p>
          <a:p>
            <a:pPr marL="0" marR="0" lvl="0" indent="0" algn="just" rtl="0">
              <a:lnSpc>
                <a:spcPct val="115000"/>
              </a:lnSpc>
              <a:spcBef>
                <a:spcPts val="0"/>
              </a:spcBef>
              <a:spcAft>
                <a:spcPts val="0"/>
              </a:spcAft>
              <a:buNone/>
            </a:pPr>
            <a:r>
              <a:rPr lang="sl-SI" sz="900" dirty="0">
                <a:solidFill>
                  <a:srgbClr val="595959"/>
                </a:solidFill>
                <a:latin typeface="Corbel"/>
                <a:ea typeface="Corbel"/>
                <a:cs typeface="Corbel"/>
                <a:sym typeface="Corbel"/>
              </a:rPr>
              <a:t>Projekt Inovativno učenje in poučevanje za kakovostne kariere diplomantov in odlično visoko šolstvo (INOVUP) sledi strateškim smernicam in ciljem,</a:t>
            </a:r>
          </a:p>
          <a:p>
            <a:pPr marL="0" marR="0" lvl="0" indent="0" algn="just" rtl="0">
              <a:lnSpc>
                <a:spcPct val="115000"/>
              </a:lnSpc>
              <a:spcBef>
                <a:spcPts val="0"/>
              </a:spcBef>
              <a:spcAft>
                <a:spcPts val="0"/>
              </a:spcAft>
              <a:buNone/>
            </a:pPr>
            <a:r>
              <a:rPr lang="sl-SI" sz="900" dirty="0">
                <a:solidFill>
                  <a:srgbClr val="595959"/>
                </a:solidFill>
                <a:latin typeface="Corbel"/>
                <a:ea typeface="Corbel"/>
                <a:cs typeface="Corbel"/>
                <a:sym typeface="Corbel"/>
              </a:rPr>
              <a:t> ki jih opredeljujejo temeljni evropski in nacionalni dokumenti na področju visokošolskega izobraževanja.</a:t>
            </a:r>
          </a:p>
          <a:p>
            <a:pPr marL="0" marR="0" lvl="0" indent="0" algn="just" rtl="0">
              <a:lnSpc>
                <a:spcPct val="115000"/>
              </a:lnSpc>
              <a:spcBef>
                <a:spcPts val="0"/>
              </a:spcBef>
              <a:spcAft>
                <a:spcPts val="0"/>
              </a:spcAft>
              <a:buNone/>
            </a:pPr>
            <a:endParaRPr dirty="0"/>
          </a:p>
          <a:p>
            <a:pPr marL="0" marR="0" lvl="0" indent="0" algn="just" rtl="0">
              <a:lnSpc>
                <a:spcPct val="115000"/>
              </a:lnSpc>
              <a:spcBef>
                <a:spcPts val="0"/>
              </a:spcBef>
              <a:spcAft>
                <a:spcPts val="0"/>
              </a:spcAft>
              <a:buNone/>
            </a:pPr>
            <a:r>
              <a:rPr lang="sl-SI" sz="900" dirty="0">
                <a:solidFill>
                  <a:srgbClr val="595959"/>
                </a:solidFill>
                <a:latin typeface="Corbel"/>
                <a:ea typeface="Corbel"/>
                <a:cs typeface="Corbel"/>
                <a:sym typeface="Corbel"/>
              </a:rPr>
              <a:t>V okviru Strateškega okvirja izobraževanje in usposabljanje 2020 so namreč določeni štirje skupni cilji EU za reševanje izzivov v sistemih izobraževanja</a:t>
            </a:r>
            <a:endParaRPr dirty="0"/>
          </a:p>
          <a:p>
            <a:pPr marL="0" marR="0" lvl="0" indent="0" algn="just" rtl="0">
              <a:lnSpc>
                <a:spcPct val="115000"/>
              </a:lnSpc>
              <a:spcBef>
                <a:spcPts val="0"/>
              </a:spcBef>
              <a:spcAft>
                <a:spcPts val="0"/>
              </a:spcAft>
              <a:buNone/>
            </a:pPr>
            <a:r>
              <a:rPr lang="sl-SI" sz="900" dirty="0">
                <a:solidFill>
                  <a:srgbClr val="595959"/>
                </a:solidFill>
                <a:latin typeface="Corbel"/>
                <a:ea typeface="Corbel"/>
                <a:cs typeface="Corbel"/>
                <a:sym typeface="Corbel"/>
              </a:rPr>
              <a:t>in usposabljanja do leta 2020, in</a:t>
            </a:r>
            <a:endParaRPr dirty="0"/>
          </a:p>
          <a:p>
            <a:pPr marL="0" marR="0" lvl="0" indent="0" algn="just" rtl="0">
              <a:lnSpc>
                <a:spcPct val="115000"/>
              </a:lnSpc>
              <a:spcBef>
                <a:spcPts val="0"/>
              </a:spcBef>
              <a:spcAft>
                <a:spcPts val="0"/>
              </a:spcAft>
              <a:buNone/>
            </a:pPr>
            <a:r>
              <a:rPr lang="sl-SI" sz="900" dirty="0">
                <a:solidFill>
                  <a:srgbClr val="595959"/>
                </a:solidFill>
                <a:latin typeface="Corbel"/>
                <a:ea typeface="Corbel"/>
                <a:cs typeface="Corbel"/>
                <a:sym typeface="Corbel"/>
              </a:rPr>
              <a:t>sicer uresničevanje načela vseživljenjskega učenja in mobilnosti, izboljšanje kakovosti in učinkovitosti izobraževanja in usposabljanja, uveljavljanje pravičnosti, socialne kohezije in aktivnega državljanstva ter spodbujanje ustvarjalnosti in inovativnosti, vključno s podjetništvom, na vseh ravneh izobraževanja in usposabljanja.</a:t>
            </a:r>
            <a:endParaRPr dirty="0"/>
          </a:p>
          <a:p>
            <a:pPr marL="0" marR="0" lvl="0" indent="0" algn="just" rtl="0">
              <a:lnSpc>
                <a:spcPct val="115000"/>
              </a:lnSpc>
              <a:spcBef>
                <a:spcPts val="0"/>
              </a:spcBef>
              <a:spcAft>
                <a:spcPts val="0"/>
              </a:spcAft>
              <a:buNone/>
            </a:pPr>
            <a:endParaRPr sz="900" dirty="0">
              <a:solidFill>
                <a:srgbClr val="595959"/>
              </a:solidFill>
              <a:highlight>
                <a:srgbClr val="FFFF00"/>
              </a:highlight>
              <a:latin typeface="Corbel"/>
              <a:ea typeface="Corbel"/>
              <a:cs typeface="Corbel"/>
              <a:sym typeface="Corbel"/>
            </a:endParaRPr>
          </a:p>
        </p:txBody>
      </p:sp>
      <p:sp>
        <p:nvSpPr>
          <p:cNvPr id="122" name="Google Shape;122;p3"/>
          <p:cNvSpPr txBox="1"/>
          <p:nvPr/>
        </p:nvSpPr>
        <p:spPr>
          <a:xfrm>
            <a:off x="1922001" y="701730"/>
            <a:ext cx="4559100" cy="7732269"/>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sl-SI" sz="1200" dirty="0">
                <a:solidFill>
                  <a:srgbClr val="595959"/>
                </a:solidFill>
                <a:latin typeface="Corbel"/>
                <a:ea typeface="Corbel"/>
                <a:cs typeface="Corbel"/>
                <a:sym typeface="Corbel"/>
              </a:rPr>
              <a:t>Čakalnica za vstop v spletno konferenčno okolje bo odprta od </a:t>
            </a:r>
            <a:r>
              <a:rPr lang="sl-SI" sz="1200" b="1" dirty="0">
                <a:solidFill>
                  <a:srgbClr val="C00000"/>
                </a:solidFill>
                <a:latin typeface="Corbel"/>
                <a:ea typeface="Corbel"/>
                <a:cs typeface="Corbel"/>
                <a:sym typeface="Corbel"/>
              </a:rPr>
              <a:t>9.30</a:t>
            </a:r>
            <a:r>
              <a:rPr lang="sl-SI" sz="1200" dirty="0">
                <a:solidFill>
                  <a:srgbClr val="595959"/>
                </a:solidFill>
                <a:latin typeface="Corbel"/>
                <a:ea typeface="Corbel"/>
                <a:cs typeface="Corbel"/>
                <a:sym typeface="Corbel"/>
              </a:rPr>
              <a:t>. Posvet bo potekal v okolju MS </a:t>
            </a:r>
            <a:r>
              <a:rPr lang="sl-SI" sz="1200" dirty="0" err="1">
                <a:solidFill>
                  <a:srgbClr val="595959"/>
                </a:solidFill>
                <a:latin typeface="Corbel"/>
                <a:ea typeface="Corbel"/>
                <a:cs typeface="Corbel"/>
                <a:sym typeface="Corbel"/>
              </a:rPr>
              <a:t>Teams</a:t>
            </a:r>
            <a:r>
              <a:rPr lang="sl-SI" sz="1200" dirty="0">
                <a:solidFill>
                  <a:srgbClr val="595959"/>
                </a:solidFill>
                <a:latin typeface="Corbel"/>
                <a:ea typeface="Corbel"/>
                <a:cs typeface="Corbel"/>
                <a:sym typeface="Corbel"/>
              </a:rPr>
              <a:t>, povezava pa bo udeležencem poslana na elektronski naslov uro pred začetkom.</a:t>
            </a:r>
            <a:endParaRPr sz="1200" dirty="0">
              <a:solidFill>
                <a:srgbClr val="595959"/>
              </a:solidFill>
              <a:latin typeface="Corbel"/>
              <a:ea typeface="Corbel"/>
              <a:cs typeface="Corbel"/>
              <a:sym typeface="Corbel"/>
            </a:endParaRPr>
          </a:p>
          <a:p>
            <a:pPr marL="0" marR="0" lvl="0" indent="0" algn="just" rtl="0">
              <a:spcBef>
                <a:spcPts val="0"/>
              </a:spcBef>
              <a:spcAft>
                <a:spcPts val="0"/>
              </a:spcAft>
              <a:buNone/>
            </a:pPr>
            <a:endParaRPr sz="1200" dirty="0">
              <a:solidFill>
                <a:srgbClr val="595959"/>
              </a:solidFill>
              <a:latin typeface="Corbel"/>
              <a:ea typeface="Corbel"/>
              <a:cs typeface="Corbel"/>
              <a:sym typeface="Corbel"/>
            </a:endParaRPr>
          </a:p>
          <a:p>
            <a:pPr marL="0" marR="0" lvl="0" indent="0" algn="l" rtl="0">
              <a:spcBef>
                <a:spcPts val="0"/>
              </a:spcBef>
              <a:spcAft>
                <a:spcPts val="0"/>
              </a:spcAft>
              <a:buNone/>
            </a:pPr>
            <a:r>
              <a:rPr lang="sl-SI" sz="1200" dirty="0">
                <a:solidFill>
                  <a:srgbClr val="953734"/>
                </a:solidFill>
                <a:latin typeface="Corbel"/>
                <a:ea typeface="Corbel"/>
                <a:cs typeface="Corbel"/>
                <a:sym typeface="Corbel"/>
              </a:rPr>
              <a:t>Moderatorka posveta:</a:t>
            </a:r>
            <a:r>
              <a:rPr lang="sl-SI" sz="1200" dirty="0">
                <a:solidFill>
                  <a:srgbClr val="595959"/>
                </a:solidFill>
                <a:latin typeface="Corbel"/>
                <a:ea typeface="Corbel"/>
                <a:cs typeface="Corbel"/>
                <a:sym typeface="Corbel"/>
              </a:rPr>
              <a:t> doc. dr. Andreja </a:t>
            </a:r>
            <a:r>
              <a:rPr lang="sl-SI" sz="1200" dirty="0" err="1">
                <a:solidFill>
                  <a:srgbClr val="595959"/>
                </a:solidFill>
                <a:latin typeface="Corbel"/>
                <a:ea typeface="Corbel"/>
                <a:cs typeface="Corbel"/>
                <a:sym typeface="Corbel"/>
              </a:rPr>
              <a:t>Špernjak</a:t>
            </a:r>
            <a:r>
              <a:rPr lang="sl-SI" sz="1200" dirty="0">
                <a:solidFill>
                  <a:srgbClr val="595959"/>
                </a:solidFill>
                <a:latin typeface="Corbel"/>
                <a:ea typeface="Corbel"/>
                <a:cs typeface="Corbel"/>
                <a:sym typeface="Corbel"/>
              </a:rPr>
              <a:t>, UM</a:t>
            </a:r>
            <a:endParaRPr sz="1200" dirty="0">
              <a:solidFill>
                <a:srgbClr val="595959"/>
              </a:solidFill>
              <a:latin typeface="Corbel"/>
              <a:ea typeface="Corbel"/>
              <a:cs typeface="Corbel"/>
              <a:sym typeface="Corbel"/>
            </a:endParaRPr>
          </a:p>
          <a:p>
            <a:pPr marL="0" marR="0" lvl="0" indent="0" algn="l" rtl="0">
              <a:spcBef>
                <a:spcPts val="0"/>
              </a:spcBef>
              <a:spcAft>
                <a:spcPts val="0"/>
              </a:spcAft>
              <a:buNone/>
            </a:pPr>
            <a:endParaRPr sz="1400" dirty="0">
              <a:solidFill>
                <a:schemeClr val="dk1"/>
              </a:solidFill>
              <a:latin typeface="Corbel"/>
              <a:ea typeface="Corbel"/>
              <a:cs typeface="Corbel"/>
              <a:sym typeface="Corbel"/>
            </a:endParaRPr>
          </a:p>
          <a:p>
            <a:pPr lvl="0"/>
            <a:r>
              <a:rPr lang="sl-SI" sz="1300" dirty="0">
                <a:solidFill>
                  <a:schemeClr val="dk1"/>
                </a:solidFill>
                <a:latin typeface="Corbel"/>
                <a:ea typeface="Corbel"/>
                <a:cs typeface="Corbel"/>
                <a:sym typeface="Corbel"/>
              </a:rPr>
              <a:t>10.00–10.15   </a:t>
            </a:r>
            <a:r>
              <a:rPr lang="sl-SI" sz="1400" dirty="0">
                <a:solidFill>
                  <a:srgbClr val="C00000"/>
                </a:solidFill>
                <a:latin typeface="Corbel"/>
                <a:ea typeface="Corbel"/>
                <a:cs typeface="Corbel"/>
                <a:sym typeface="Corbel"/>
              </a:rPr>
              <a:t>Pozdravni nagovori</a:t>
            </a:r>
            <a:endParaRPr dirty="0"/>
          </a:p>
          <a:p>
            <a:pPr marL="914400" marR="0" lvl="2" indent="0" algn="l" rtl="0">
              <a:lnSpc>
                <a:spcPct val="114000"/>
              </a:lnSpc>
              <a:spcBef>
                <a:spcPts val="0"/>
              </a:spcBef>
              <a:spcAft>
                <a:spcPts val="0"/>
              </a:spcAft>
              <a:buNone/>
            </a:pPr>
            <a:r>
              <a:rPr lang="sl-SI" sz="1200" b="0" i="0" u="none" strike="noStrike" cap="none" dirty="0">
                <a:solidFill>
                  <a:srgbClr val="595959"/>
                </a:solidFill>
                <a:latin typeface="Corbel"/>
                <a:ea typeface="Corbel"/>
                <a:cs typeface="Corbel"/>
                <a:sym typeface="Corbel"/>
              </a:rPr>
              <a:t>prof. dr. Zdravko Kačič, rektor U</a:t>
            </a:r>
            <a:r>
              <a:rPr lang="sl-SI" sz="1200" dirty="0">
                <a:solidFill>
                  <a:srgbClr val="595959"/>
                </a:solidFill>
                <a:latin typeface="Corbel"/>
                <a:ea typeface="Corbel"/>
                <a:cs typeface="Corbel"/>
                <a:sym typeface="Corbel"/>
              </a:rPr>
              <a:t>niverze v Mariboru</a:t>
            </a:r>
            <a:br>
              <a:rPr lang="sl-SI" sz="1200" b="0" i="0" u="none" strike="noStrike" cap="none" dirty="0">
                <a:solidFill>
                  <a:srgbClr val="595959"/>
                </a:solidFill>
                <a:latin typeface="Corbel"/>
                <a:ea typeface="Corbel"/>
                <a:cs typeface="Corbel"/>
                <a:sym typeface="Corbel"/>
              </a:rPr>
            </a:br>
            <a:r>
              <a:rPr lang="sl-SI" sz="1200" b="0" i="0" u="none" strike="noStrike" cap="none" dirty="0">
                <a:solidFill>
                  <a:srgbClr val="595959"/>
                </a:solidFill>
                <a:highlight>
                  <a:schemeClr val="lt1"/>
                </a:highlight>
                <a:latin typeface="Corbel"/>
                <a:ea typeface="Corbel"/>
                <a:cs typeface="Corbel"/>
                <a:sym typeface="Corbel"/>
              </a:rPr>
              <a:t>prof. dr. Tomaž Deželan, UL, vodja projekta INOVUP</a:t>
            </a:r>
            <a:endParaRPr dirty="0">
              <a:highlight>
                <a:schemeClr val="lt1"/>
              </a:highlight>
            </a:endParaRPr>
          </a:p>
          <a:p>
            <a:pPr marL="914400" marR="0" lvl="2" indent="0" algn="l" rtl="0">
              <a:lnSpc>
                <a:spcPct val="114000"/>
              </a:lnSpc>
              <a:spcBef>
                <a:spcPts val="0"/>
              </a:spcBef>
              <a:spcAft>
                <a:spcPts val="0"/>
              </a:spcAft>
              <a:buNone/>
            </a:pPr>
            <a:r>
              <a:rPr lang="sl-SI" sz="1200" b="0" i="0" u="none" strike="noStrike" cap="none" dirty="0">
                <a:solidFill>
                  <a:srgbClr val="595959"/>
                </a:solidFill>
                <a:latin typeface="Corbel"/>
                <a:ea typeface="Corbel"/>
                <a:cs typeface="Corbel"/>
                <a:sym typeface="Corbel"/>
              </a:rPr>
              <a:t>prof. dr. Milena Ivanuš Grmek, UM</a:t>
            </a:r>
            <a:r>
              <a:rPr lang="sl-SI" sz="1200" dirty="0">
                <a:solidFill>
                  <a:srgbClr val="595959"/>
                </a:solidFill>
                <a:latin typeface="Corbel"/>
                <a:ea typeface="Corbel"/>
                <a:cs typeface="Corbel"/>
                <a:sym typeface="Corbel"/>
              </a:rPr>
              <a:t>,</a:t>
            </a:r>
            <a:r>
              <a:rPr lang="sl-SI" sz="1200" b="0" i="0" u="none" strike="noStrike" cap="none" dirty="0">
                <a:solidFill>
                  <a:srgbClr val="595959"/>
                </a:solidFill>
                <a:latin typeface="Corbel"/>
                <a:ea typeface="Corbel"/>
                <a:cs typeface="Corbel"/>
                <a:sym typeface="Corbel"/>
              </a:rPr>
              <a:t> predsednica programskega odbora</a:t>
            </a:r>
            <a:br>
              <a:rPr lang="sl-SI" sz="1200" b="0" i="0" u="none" strike="noStrike" cap="none" dirty="0">
                <a:solidFill>
                  <a:srgbClr val="000000"/>
                </a:solidFill>
                <a:latin typeface="Corbel"/>
                <a:ea typeface="Corbel"/>
                <a:cs typeface="Corbel"/>
                <a:sym typeface="Corbel"/>
              </a:rPr>
            </a:br>
            <a:endParaRPr sz="1400" b="0" i="0" u="none" strike="noStrike" cap="none" dirty="0">
              <a:solidFill>
                <a:schemeClr val="dk1"/>
              </a:solidFill>
              <a:latin typeface="Corbel"/>
              <a:ea typeface="Corbel"/>
              <a:cs typeface="Corbel"/>
              <a:sym typeface="Corbel"/>
            </a:endParaRPr>
          </a:p>
          <a:p>
            <a:pPr marL="0" marR="0" lvl="0" indent="0" algn="l" rtl="0">
              <a:spcBef>
                <a:spcPts val="0"/>
              </a:spcBef>
              <a:spcAft>
                <a:spcPts val="0"/>
              </a:spcAft>
              <a:buNone/>
            </a:pPr>
            <a:r>
              <a:rPr lang="sl-SI" sz="1300" dirty="0">
                <a:solidFill>
                  <a:schemeClr val="dk1"/>
                </a:solidFill>
                <a:latin typeface="Corbel"/>
                <a:ea typeface="Corbel"/>
                <a:cs typeface="Corbel"/>
                <a:sym typeface="Corbel"/>
              </a:rPr>
              <a:t>10.15–11.45</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Plenarna predavanja</a:t>
            </a:r>
            <a:endParaRPr lang="sl-SI" dirty="0">
              <a:ea typeface="Corbel"/>
            </a:endParaRPr>
          </a:p>
          <a:p>
            <a:pPr marL="0" marR="0" lvl="0" indent="0" algn="l" rtl="0">
              <a:spcBef>
                <a:spcPts val="0"/>
              </a:spcBef>
              <a:spcAft>
                <a:spcPts val="0"/>
              </a:spcAft>
              <a:buNone/>
            </a:pPr>
            <a:endParaRPr lang="sl-SI" sz="1400" dirty="0">
              <a:solidFill>
                <a:srgbClr val="C00000"/>
              </a:solidFill>
              <a:latin typeface="Corbel"/>
              <a:ea typeface="Corbel"/>
              <a:cs typeface="Corbel"/>
              <a:sym typeface="Corbel"/>
            </a:endParaRPr>
          </a:p>
          <a:p>
            <a:pPr marL="0" marR="0" lvl="0" indent="0" algn="l" rtl="0">
              <a:spcBef>
                <a:spcPts val="0"/>
              </a:spcBef>
              <a:spcAft>
                <a:spcPts val="0"/>
              </a:spcAft>
              <a:buNone/>
            </a:pPr>
            <a:endParaRPr sz="200" dirty="0">
              <a:solidFill>
                <a:srgbClr val="FF0000"/>
              </a:solidFill>
              <a:latin typeface="Corbel"/>
              <a:ea typeface="Corbel"/>
              <a:cs typeface="Corbel"/>
              <a:sym typeface="Corbel"/>
            </a:endParaRPr>
          </a:p>
          <a:p>
            <a:pPr marL="901700" lvl="0">
              <a:lnSpc>
                <a:spcPct val="114000"/>
              </a:lnSpc>
              <a:spcAft>
                <a:spcPts val="600"/>
              </a:spcAft>
            </a:pPr>
            <a:r>
              <a:rPr lang="sl-SI" sz="1200" i="1" dirty="0">
                <a:solidFill>
                  <a:schemeClr val="accent2">
                    <a:lumMod val="75000"/>
                  </a:schemeClr>
                </a:solidFill>
                <a:latin typeface="Corbel"/>
                <a:ea typeface="Corbel"/>
                <a:cs typeface="Corbel"/>
                <a:sym typeface="Corbel"/>
              </a:rPr>
              <a:t>Učenje z vključevanjem skupnosti: priložnosti za študente, univerzo in širšo skupnost </a:t>
            </a:r>
            <a:br>
              <a:rPr lang="sl-SI" sz="1200" i="1" dirty="0">
                <a:solidFill>
                  <a:schemeClr val="accent2">
                    <a:lumMod val="75000"/>
                  </a:schemeClr>
                </a:solidFill>
                <a:latin typeface="Corbel"/>
                <a:ea typeface="Corbel"/>
                <a:cs typeface="Corbel"/>
                <a:sym typeface="Corbel"/>
              </a:rPr>
            </a:br>
            <a:r>
              <a:rPr lang="sl-SI" sz="1200" i="1" dirty="0">
                <a:solidFill>
                  <a:schemeClr val="tx1">
                    <a:lumMod val="65000"/>
                    <a:lumOff val="35000"/>
                  </a:schemeClr>
                </a:solidFill>
                <a:latin typeface="Corbel"/>
                <a:ea typeface="Corbel"/>
                <a:cs typeface="Corbel"/>
                <a:sym typeface="Corbel"/>
              </a:rPr>
              <a:t>(predavanje bo potekalo v angleščini)</a:t>
            </a:r>
          </a:p>
          <a:p>
            <a:pPr marL="901700" marR="0" lvl="0" algn="l" rtl="0">
              <a:lnSpc>
                <a:spcPct val="114000"/>
              </a:lnSpc>
              <a:spcAft>
                <a:spcPts val="0"/>
              </a:spcAft>
              <a:buNone/>
            </a:pPr>
            <a:r>
              <a:rPr lang="sl-SI" sz="1200" i="1" dirty="0">
                <a:solidFill>
                  <a:srgbClr val="FF0000"/>
                </a:solidFill>
                <a:latin typeface="Corbel"/>
                <a:ea typeface="Corbel"/>
                <a:cs typeface="Corbel"/>
                <a:sym typeface="Corbel"/>
              </a:rPr>
              <a:t>	</a:t>
            </a:r>
            <a:r>
              <a:rPr lang="sl-SI" sz="1200" dirty="0">
                <a:solidFill>
                  <a:schemeClr val="tx1">
                    <a:lumMod val="65000"/>
                    <a:lumOff val="35000"/>
                  </a:schemeClr>
                </a:solidFill>
                <a:latin typeface="Corbel"/>
                <a:ea typeface="Corbel"/>
                <a:cs typeface="Corbel"/>
                <a:sym typeface="Corbel"/>
              </a:rPr>
              <a:t>Dr. Josephine </a:t>
            </a:r>
            <a:r>
              <a:rPr lang="sl-SI" sz="1200" dirty="0" err="1">
                <a:solidFill>
                  <a:schemeClr val="tx1">
                    <a:lumMod val="65000"/>
                    <a:lumOff val="35000"/>
                  </a:schemeClr>
                </a:solidFill>
                <a:latin typeface="Corbel"/>
                <a:ea typeface="Corbel"/>
                <a:cs typeface="Corbel"/>
                <a:sym typeface="Corbel"/>
              </a:rPr>
              <a:t>Boland</a:t>
            </a:r>
            <a:r>
              <a:rPr lang="sl-SI" sz="1200" dirty="0">
                <a:solidFill>
                  <a:schemeClr val="tx1">
                    <a:lumMod val="65000"/>
                    <a:lumOff val="35000"/>
                  </a:schemeClr>
                </a:solidFill>
                <a:latin typeface="Corbel"/>
                <a:ea typeface="Corbel"/>
                <a:cs typeface="Corbel"/>
                <a:sym typeface="Corbel"/>
              </a:rPr>
              <a:t>, </a:t>
            </a:r>
            <a:r>
              <a:rPr lang="sl-SI" sz="1200" dirty="0" err="1">
                <a:solidFill>
                  <a:schemeClr val="tx1">
                    <a:lumMod val="65000"/>
                    <a:lumOff val="35000"/>
                  </a:schemeClr>
                </a:solidFill>
                <a:latin typeface="Corbel"/>
                <a:ea typeface="Corbel"/>
                <a:cs typeface="Corbel"/>
                <a:sym typeface="Corbel"/>
              </a:rPr>
              <a:t>Ed.D</a:t>
            </a:r>
            <a:r>
              <a:rPr lang="sl-SI" sz="1200" dirty="0">
                <a:solidFill>
                  <a:schemeClr val="tx1">
                    <a:lumMod val="65000"/>
                    <a:lumOff val="35000"/>
                  </a:schemeClr>
                </a:solidFill>
                <a:latin typeface="Corbel"/>
                <a:ea typeface="Corbel"/>
                <a:cs typeface="Corbel"/>
                <a:sym typeface="Corbel"/>
              </a:rPr>
              <a:t>, mag., </a:t>
            </a:r>
            <a:r>
              <a:rPr lang="sl-SI" sz="1200" dirty="0" err="1">
                <a:solidFill>
                  <a:schemeClr val="tx1">
                    <a:lumMod val="65000"/>
                    <a:lumOff val="35000"/>
                  </a:schemeClr>
                </a:solidFill>
                <a:latin typeface="Corbel"/>
                <a:ea typeface="Corbel"/>
                <a:cs typeface="Corbel"/>
                <a:sym typeface="Corbel"/>
              </a:rPr>
              <a:t>PgDip</a:t>
            </a:r>
            <a:r>
              <a:rPr lang="sl-SI" sz="1200" dirty="0">
                <a:solidFill>
                  <a:schemeClr val="tx1">
                    <a:lumMod val="65000"/>
                    <a:lumOff val="35000"/>
                  </a:schemeClr>
                </a:solidFill>
                <a:latin typeface="Corbel"/>
                <a:ea typeface="Corbel"/>
                <a:cs typeface="Corbel"/>
                <a:sym typeface="Corbel"/>
              </a:rPr>
              <a:t>, BA, </a:t>
            </a:r>
            <a:r>
              <a:rPr lang="sl-SI" sz="1200" dirty="0" err="1">
                <a:solidFill>
                  <a:schemeClr val="tx1">
                    <a:lumMod val="65000"/>
                    <a:lumOff val="35000"/>
                  </a:schemeClr>
                </a:solidFill>
                <a:latin typeface="Corbel"/>
                <a:ea typeface="Corbel"/>
                <a:cs typeface="Corbel"/>
                <a:sym typeface="Corbel"/>
              </a:rPr>
              <a:t>National</a:t>
            </a:r>
            <a:r>
              <a:rPr lang="sl-SI" sz="1200" dirty="0">
                <a:solidFill>
                  <a:schemeClr val="tx1">
                    <a:lumMod val="65000"/>
                    <a:lumOff val="35000"/>
                  </a:schemeClr>
                </a:solidFill>
                <a:latin typeface="Corbel"/>
                <a:ea typeface="Corbel"/>
                <a:cs typeface="Corbel"/>
                <a:sym typeface="Corbel"/>
              </a:rPr>
              <a:t>   </a:t>
            </a:r>
            <a:r>
              <a:rPr lang="sl-SI" sz="1200" dirty="0" err="1">
                <a:solidFill>
                  <a:schemeClr val="tx1">
                    <a:lumMod val="65000"/>
                    <a:lumOff val="35000"/>
                  </a:schemeClr>
                </a:solidFill>
                <a:latin typeface="Corbel"/>
                <a:ea typeface="Corbel"/>
                <a:cs typeface="Corbel"/>
                <a:sym typeface="Corbel"/>
              </a:rPr>
              <a:t>University</a:t>
            </a:r>
            <a:r>
              <a:rPr lang="sl-SI" sz="1200" dirty="0">
                <a:solidFill>
                  <a:schemeClr val="tx1">
                    <a:lumMod val="65000"/>
                    <a:lumOff val="35000"/>
                  </a:schemeClr>
                </a:solidFill>
                <a:latin typeface="Corbel"/>
                <a:ea typeface="Corbel"/>
                <a:cs typeface="Corbel"/>
                <a:sym typeface="Corbel"/>
              </a:rPr>
              <a:t> </a:t>
            </a:r>
            <a:r>
              <a:rPr lang="sl-SI" sz="1200" dirty="0" err="1">
                <a:solidFill>
                  <a:schemeClr val="tx1">
                    <a:lumMod val="65000"/>
                    <a:lumOff val="35000"/>
                  </a:schemeClr>
                </a:solidFill>
                <a:latin typeface="Corbel"/>
                <a:ea typeface="Corbel"/>
                <a:cs typeface="Corbel"/>
                <a:sym typeface="Corbel"/>
              </a:rPr>
              <a:t>of</a:t>
            </a:r>
            <a:r>
              <a:rPr lang="sl-SI" sz="1200" dirty="0">
                <a:solidFill>
                  <a:schemeClr val="tx1">
                    <a:lumMod val="65000"/>
                    <a:lumOff val="35000"/>
                  </a:schemeClr>
                </a:solidFill>
                <a:latin typeface="Corbel"/>
                <a:ea typeface="Corbel"/>
                <a:cs typeface="Corbel"/>
                <a:sym typeface="Corbel"/>
              </a:rPr>
              <a:t> </a:t>
            </a:r>
            <a:r>
              <a:rPr lang="sl-SI" sz="1200" dirty="0" err="1">
                <a:solidFill>
                  <a:schemeClr val="tx1">
                    <a:lumMod val="65000"/>
                    <a:lumOff val="35000"/>
                  </a:schemeClr>
                </a:solidFill>
                <a:latin typeface="Corbel"/>
                <a:ea typeface="Corbel"/>
                <a:cs typeface="Corbel"/>
                <a:sym typeface="Corbel"/>
              </a:rPr>
              <a:t>Ireland</a:t>
            </a:r>
            <a:r>
              <a:rPr lang="sl-SI" sz="1200" dirty="0">
                <a:solidFill>
                  <a:schemeClr val="tx1">
                    <a:lumMod val="65000"/>
                    <a:lumOff val="35000"/>
                  </a:schemeClr>
                </a:solidFill>
                <a:latin typeface="Corbel"/>
                <a:ea typeface="Corbel"/>
                <a:cs typeface="Corbel"/>
                <a:sym typeface="Corbel"/>
              </a:rPr>
              <a:t> </a:t>
            </a:r>
            <a:r>
              <a:rPr lang="sl-SI" sz="1200" dirty="0" err="1">
                <a:solidFill>
                  <a:schemeClr val="tx1">
                    <a:lumMod val="65000"/>
                    <a:lumOff val="35000"/>
                  </a:schemeClr>
                </a:solidFill>
                <a:latin typeface="Corbel"/>
                <a:ea typeface="Corbel"/>
                <a:cs typeface="Corbel"/>
                <a:sym typeface="Corbel"/>
              </a:rPr>
              <a:t>Galway</a:t>
            </a:r>
            <a:endParaRPr lang="sl-SI" sz="1200" dirty="0">
              <a:solidFill>
                <a:schemeClr val="tx1">
                  <a:lumMod val="65000"/>
                  <a:lumOff val="35000"/>
                </a:schemeClr>
              </a:solidFill>
              <a:latin typeface="Corbel"/>
              <a:ea typeface="Corbel"/>
              <a:cs typeface="Corbel"/>
              <a:sym typeface="Corbel"/>
            </a:endParaRPr>
          </a:p>
          <a:p>
            <a:pPr marL="457200" marR="0" lvl="0" indent="0" algn="l" rtl="0">
              <a:lnSpc>
                <a:spcPct val="114000"/>
              </a:lnSpc>
              <a:spcBef>
                <a:spcPts val="0"/>
              </a:spcBef>
              <a:spcAft>
                <a:spcPts val="0"/>
              </a:spcAft>
              <a:buNone/>
            </a:pPr>
            <a:endParaRPr lang="sl-SI" sz="1200" i="1" dirty="0">
              <a:solidFill>
                <a:srgbClr val="FF0000"/>
              </a:solidFill>
              <a:latin typeface="Corbel"/>
              <a:ea typeface="Corbel"/>
              <a:cs typeface="Corbel"/>
              <a:sym typeface="Corbel"/>
            </a:endParaRPr>
          </a:p>
          <a:p>
            <a:pPr marL="457200" lvl="1">
              <a:spcAft>
                <a:spcPts val="600"/>
              </a:spcAft>
            </a:pPr>
            <a:r>
              <a:rPr lang="sl-SI" sz="1200" i="1" dirty="0">
                <a:solidFill>
                  <a:srgbClr val="953734"/>
                </a:solidFill>
                <a:latin typeface="Corbel"/>
                <a:ea typeface="Corbel"/>
                <a:cs typeface="Corbel"/>
                <a:sym typeface="Corbel"/>
              </a:rPr>
              <a:t>               Dvig kakovosti pedagoškega dela na univerzi – zahteven</a:t>
            </a:r>
          </a:p>
          <a:p>
            <a:pPr marL="457200" marR="0" lvl="0" indent="457200" algn="l" rtl="0">
              <a:spcBef>
                <a:spcPts val="0"/>
              </a:spcBef>
              <a:spcAft>
                <a:spcPts val="600"/>
              </a:spcAft>
              <a:buNone/>
            </a:pPr>
            <a:r>
              <a:rPr lang="sl-SI" sz="1200" i="1" dirty="0">
                <a:solidFill>
                  <a:srgbClr val="953734"/>
                </a:solidFill>
                <a:latin typeface="Corbel"/>
                <a:ea typeface="Corbel"/>
                <a:cs typeface="Corbel"/>
                <a:sym typeface="Corbel"/>
              </a:rPr>
              <a:t>in zapleten proces</a:t>
            </a:r>
            <a:endParaRPr lang="sl-SI" dirty="0">
              <a:solidFill>
                <a:srgbClr val="595959"/>
              </a:solidFill>
            </a:endParaRPr>
          </a:p>
          <a:p>
            <a:pPr marL="914400" marR="0" lvl="0" indent="0" algn="l" rtl="0">
              <a:lnSpc>
                <a:spcPct val="114000"/>
              </a:lnSpc>
              <a:spcBef>
                <a:spcPts val="0"/>
              </a:spcBef>
              <a:spcAft>
                <a:spcPts val="0"/>
              </a:spcAft>
              <a:buNone/>
            </a:pPr>
            <a:r>
              <a:rPr lang="sl-SI" sz="1200" dirty="0">
                <a:solidFill>
                  <a:srgbClr val="595959"/>
                </a:solidFill>
                <a:latin typeface="Corbel"/>
                <a:ea typeface="Corbel"/>
                <a:cs typeface="Corbel"/>
                <a:sym typeface="Corbel"/>
              </a:rPr>
              <a:t>zasl. prof. ddr. </a:t>
            </a:r>
            <a:r>
              <a:rPr lang="sl-SI" sz="1200" dirty="0" err="1">
                <a:solidFill>
                  <a:srgbClr val="595959"/>
                </a:solidFill>
                <a:latin typeface="Corbel"/>
                <a:ea typeface="Corbel"/>
                <a:cs typeface="Corbel"/>
                <a:sym typeface="Corbel"/>
              </a:rPr>
              <a:t>Barica</a:t>
            </a:r>
            <a:r>
              <a:rPr lang="sl-SI" sz="1200" dirty="0">
                <a:solidFill>
                  <a:srgbClr val="595959"/>
                </a:solidFill>
                <a:latin typeface="Corbel"/>
                <a:ea typeface="Corbel"/>
                <a:cs typeface="Corbel"/>
                <a:sym typeface="Corbel"/>
              </a:rPr>
              <a:t> Marentič Požarnik</a:t>
            </a:r>
          </a:p>
          <a:p>
            <a:pPr marL="457200" marR="0" lvl="0" indent="0" algn="l" rtl="0">
              <a:lnSpc>
                <a:spcPct val="114000"/>
              </a:lnSpc>
              <a:spcBef>
                <a:spcPts val="0"/>
              </a:spcBef>
              <a:spcAft>
                <a:spcPts val="0"/>
              </a:spcAft>
              <a:buNone/>
            </a:pPr>
            <a:endParaRPr lang="sl-SI" sz="1200" i="1" dirty="0">
              <a:solidFill>
                <a:srgbClr val="953734"/>
              </a:solidFill>
              <a:latin typeface="Corbel"/>
              <a:ea typeface="Corbel"/>
              <a:cs typeface="Corbel"/>
              <a:sym typeface="Corbel"/>
            </a:endParaRPr>
          </a:p>
          <a:p>
            <a:pPr marL="914400" marR="0" lvl="0" indent="0" algn="l" rtl="0">
              <a:lnSpc>
                <a:spcPct val="114000"/>
              </a:lnSpc>
              <a:spcBef>
                <a:spcPts val="0"/>
              </a:spcBef>
              <a:spcAft>
                <a:spcPts val="600"/>
              </a:spcAft>
              <a:buNone/>
            </a:pPr>
            <a:r>
              <a:rPr lang="sl-SI" sz="1200" i="1" dirty="0">
                <a:solidFill>
                  <a:srgbClr val="953734"/>
                </a:solidFill>
                <a:latin typeface="Corbel"/>
                <a:ea typeface="Corbel"/>
                <a:cs typeface="Corbel"/>
                <a:sym typeface="Corbel"/>
              </a:rPr>
              <a:t>Kako podpreti študijsko zavzetost v visokošolskem poučevanju</a:t>
            </a:r>
            <a:endParaRPr lang="sl-SI" dirty="0"/>
          </a:p>
          <a:p>
            <a:pPr marL="0" marR="0" lvl="0" indent="0" algn="l" rtl="0">
              <a:lnSpc>
                <a:spcPct val="114000"/>
              </a:lnSpc>
              <a:spcBef>
                <a:spcPts val="0"/>
              </a:spcBef>
              <a:spcAft>
                <a:spcPts val="0"/>
              </a:spcAft>
              <a:buNone/>
            </a:pPr>
            <a:endParaRPr lang="sl-SI" sz="200" dirty="0">
              <a:solidFill>
                <a:srgbClr val="FF0000"/>
              </a:solidFill>
              <a:latin typeface="Corbel"/>
              <a:ea typeface="Corbel"/>
              <a:cs typeface="Corbel"/>
              <a:sym typeface="Corbel"/>
            </a:endParaRPr>
          </a:p>
          <a:p>
            <a:pPr marL="457200" marR="0" lvl="0" indent="0" algn="l" rtl="0">
              <a:lnSpc>
                <a:spcPct val="114000"/>
              </a:lnSpc>
              <a:spcBef>
                <a:spcPts val="0"/>
              </a:spcBef>
              <a:spcAft>
                <a:spcPts val="0"/>
              </a:spcAft>
              <a:buNone/>
            </a:pPr>
            <a:r>
              <a:rPr lang="sl-SI" sz="1200" dirty="0">
                <a:solidFill>
                  <a:schemeClr val="dk1"/>
                </a:solidFill>
                <a:latin typeface="Corbel"/>
                <a:ea typeface="Corbel"/>
                <a:cs typeface="Corbel"/>
                <a:sym typeface="Corbel"/>
              </a:rPr>
              <a:t>	</a:t>
            </a:r>
            <a:r>
              <a:rPr lang="sl-SI" sz="1200" dirty="0">
                <a:solidFill>
                  <a:srgbClr val="595959"/>
                </a:solidFill>
                <a:latin typeface="Corbel"/>
                <a:ea typeface="Corbel"/>
                <a:cs typeface="Corbel"/>
                <a:sym typeface="Corbel"/>
              </a:rPr>
              <a:t>izr. prof. dr. Katja Košir, UM</a:t>
            </a:r>
            <a:endParaRPr lang="sl-SI" dirty="0"/>
          </a:p>
          <a:p>
            <a:pPr marL="0" marR="0" lvl="0" indent="0" algn="l" rtl="0">
              <a:spcBef>
                <a:spcPts val="0"/>
              </a:spcBef>
              <a:spcAft>
                <a:spcPts val="0"/>
              </a:spcAft>
              <a:buNone/>
            </a:pPr>
            <a:endParaRPr sz="1400" dirty="0">
              <a:solidFill>
                <a:schemeClr val="dk1"/>
              </a:solidFill>
              <a:latin typeface="Corbel"/>
              <a:ea typeface="Corbel"/>
              <a:cs typeface="Corbel"/>
              <a:sym typeface="Corbel"/>
            </a:endParaRPr>
          </a:p>
          <a:p>
            <a:pPr marL="0" marR="0" lvl="0" indent="0" algn="l" rtl="0">
              <a:spcBef>
                <a:spcPts val="0"/>
              </a:spcBef>
              <a:spcAft>
                <a:spcPts val="0"/>
              </a:spcAft>
              <a:buNone/>
              <a:tabLst>
                <a:tab pos="898525" algn="l"/>
              </a:tabLst>
            </a:pPr>
            <a:r>
              <a:rPr lang="sl-SI" sz="1300" dirty="0">
                <a:solidFill>
                  <a:schemeClr val="dk1"/>
                </a:solidFill>
                <a:latin typeface="Corbel"/>
                <a:ea typeface="Corbel"/>
                <a:cs typeface="Corbel"/>
                <a:sym typeface="Corbel"/>
              </a:rPr>
              <a:t>11.45–12.00</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Odmor </a:t>
            </a:r>
            <a:endParaRPr dirty="0"/>
          </a:p>
          <a:p>
            <a:pPr marL="0" marR="0" lvl="0" indent="0" algn="l" rtl="0">
              <a:spcBef>
                <a:spcPts val="0"/>
              </a:spcBef>
              <a:spcAft>
                <a:spcPts val="0"/>
              </a:spcAft>
              <a:buNone/>
            </a:pPr>
            <a:endParaRPr sz="1400" dirty="0">
              <a:solidFill>
                <a:schemeClr val="dk1"/>
              </a:solidFill>
              <a:latin typeface="Corbel"/>
              <a:ea typeface="Corbel"/>
              <a:cs typeface="Corbel"/>
              <a:sym typeface="Corbel"/>
            </a:endParaRPr>
          </a:p>
          <a:p>
            <a:pPr marL="0" marR="0" lvl="0" indent="0" algn="l" defTabSz="898525" rtl="0">
              <a:spcBef>
                <a:spcPts val="0"/>
              </a:spcBef>
              <a:spcAft>
                <a:spcPts val="0"/>
              </a:spcAft>
              <a:buNone/>
            </a:pPr>
            <a:r>
              <a:rPr lang="sl-SI" sz="1300" dirty="0">
                <a:solidFill>
                  <a:schemeClr val="dk1"/>
                </a:solidFill>
                <a:latin typeface="Corbel"/>
                <a:ea typeface="Corbel"/>
                <a:cs typeface="Corbel"/>
                <a:sym typeface="Corbel"/>
              </a:rPr>
              <a:t>12.00–12.45</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Okrogla miza s študenti UM, UL, UP in FIŠ</a:t>
            </a:r>
            <a:endParaRPr sz="1400" dirty="0">
              <a:solidFill>
                <a:srgbClr val="C00000"/>
              </a:solidFill>
              <a:latin typeface="Corbel"/>
              <a:ea typeface="Corbel"/>
              <a:cs typeface="Corbel"/>
              <a:sym typeface="Corbel"/>
            </a:endParaRPr>
          </a:p>
          <a:p>
            <a:pPr marL="457200" marR="0" lvl="0" indent="0" algn="l" rtl="0">
              <a:spcBef>
                <a:spcPts val="0"/>
              </a:spcBef>
              <a:spcAft>
                <a:spcPts val="0"/>
              </a:spcAft>
              <a:buNone/>
            </a:pPr>
            <a:r>
              <a:rPr lang="sl-SI" sz="1400" dirty="0">
                <a:solidFill>
                  <a:srgbClr val="C00000"/>
                </a:solidFill>
                <a:latin typeface="Corbel"/>
                <a:ea typeface="Corbel"/>
                <a:cs typeface="Corbel"/>
                <a:sym typeface="Corbel"/>
              </a:rPr>
              <a:t>	</a:t>
            </a:r>
            <a:r>
              <a:rPr lang="sl-SI" sz="1200" dirty="0">
                <a:solidFill>
                  <a:srgbClr val="953734"/>
                </a:solidFill>
                <a:latin typeface="Corbel"/>
                <a:ea typeface="Corbel"/>
                <a:cs typeface="Corbel"/>
                <a:sym typeface="Corbel"/>
              </a:rPr>
              <a:t>Moderatorka  okrogle mize:</a:t>
            </a:r>
            <a:r>
              <a:rPr lang="sl-SI" sz="1200" i="1" dirty="0">
                <a:solidFill>
                  <a:srgbClr val="953734"/>
                </a:solidFill>
                <a:latin typeface="Corbel"/>
                <a:ea typeface="Corbel"/>
                <a:cs typeface="Corbel"/>
                <a:sym typeface="Corbel"/>
              </a:rPr>
              <a:t> </a:t>
            </a:r>
            <a:r>
              <a:rPr lang="sl-SI" sz="1200" dirty="0">
                <a:solidFill>
                  <a:srgbClr val="595959"/>
                </a:solidFill>
                <a:latin typeface="Corbel"/>
                <a:ea typeface="Corbel"/>
                <a:cs typeface="Corbel"/>
                <a:sym typeface="Corbel"/>
              </a:rPr>
              <a:t>izr. prof. dr. Sonja Rutar</a:t>
            </a:r>
            <a:endParaRPr sz="1200" dirty="0">
              <a:solidFill>
                <a:srgbClr val="595959"/>
              </a:solidFill>
              <a:latin typeface="Corbel"/>
              <a:ea typeface="Corbel"/>
              <a:cs typeface="Corbel"/>
              <a:sym typeface="Corbel"/>
            </a:endParaRPr>
          </a:p>
          <a:p>
            <a:pPr marL="914400" marR="0" lvl="0" indent="0" algn="l" rtl="0">
              <a:spcBef>
                <a:spcPts val="0"/>
              </a:spcBef>
              <a:spcAft>
                <a:spcPts val="0"/>
              </a:spcAft>
              <a:buNone/>
            </a:pPr>
            <a:r>
              <a:rPr lang="sl-SI" sz="1200" dirty="0">
                <a:solidFill>
                  <a:srgbClr val="953734"/>
                </a:solidFill>
                <a:latin typeface="Corbel"/>
                <a:ea typeface="Corbel"/>
                <a:cs typeface="Corbel"/>
                <a:sym typeface="Corbel"/>
              </a:rPr>
              <a:t>Sodelujoči študenti:</a:t>
            </a:r>
            <a:r>
              <a:rPr lang="sl-SI" sz="1200" dirty="0">
                <a:solidFill>
                  <a:srgbClr val="595959"/>
                </a:solidFill>
                <a:latin typeface="Corbel"/>
                <a:ea typeface="Corbel"/>
                <a:cs typeface="Corbel"/>
                <a:sym typeface="Corbel"/>
              </a:rPr>
              <a:t> Tajda Špes, Grega Rudolf, Matija Jenko in  Romana Kamenik</a:t>
            </a:r>
            <a:endParaRPr sz="1200" dirty="0">
              <a:solidFill>
                <a:srgbClr val="FF0000"/>
              </a:solidFill>
              <a:latin typeface="Corbel"/>
              <a:ea typeface="Corbel"/>
              <a:cs typeface="Corbel"/>
              <a:sym typeface="Corbel"/>
            </a:endParaRPr>
          </a:p>
          <a:p>
            <a:pPr marL="0" marR="0" lvl="0" indent="0" algn="l" rtl="0">
              <a:spcBef>
                <a:spcPts val="0"/>
              </a:spcBef>
              <a:spcAft>
                <a:spcPts val="0"/>
              </a:spcAft>
              <a:buNone/>
            </a:pPr>
            <a:endParaRPr sz="1200" dirty="0">
              <a:solidFill>
                <a:srgbClr val="FF0000"/>
              </a:solidFill>
              <a:latin typeface="Corbel"/>
              <a:ea typeface="Corbel"/>
              <a:cs typeface="Corbel"/>
              <a:sym typeface="Corbel"/>
            </a:endParaRPr>
          </a:p>
        </p:txBody>
      </p:sp>
      <p:sp>
        <p:nvSpPr>
          <p:cNvPr id="10" name="PoljeZBesedilom 9">
            <a:extLst>
              <a:ext uri="{FF2B5EF4-FFF2-40B4-BE49-F238E27FC236}">
                <a16:creationId xmlns:a16="http://schemas.microsoft.com/office/drawing/2014/main" id="{19116C88-8376-4BCE-8AC7-1582C75555D6}"/>
              </a:ext>
            </a:extLst>
          </p:cNvPr>
          <p:cNvSpPr txBox="1"/>
          <p:nvPr/>
        </p:nvSpPr>
        <p:spPr>
          <a:xfrm>
            <a:off x="225560" y="6793919"/>
            <a:ext cx="1745280" cy="923330"/>
          </a:xfrm>
          <a:prstGeom prst="rect">
            <a:avLst/>
          </a:prstGeom>
          <a:noFill/>
        </p:spPr>
        <p:txBody>
          <a:bodyPr wrap="square">
            <a:spAutoFit/>
          </a:bodyPr>
          <a:lstStyle/>
          <a:p>
            <a:pPr marL="0" marR="0" lvl="0" indent="0" algn="just" rtl="0">
              <a:spcBef>
                <a:spcPts val="0"/>
              </a:spcBef>
              <a:spcAft>
                <a:spcPts val="0"/>
              </a:spcAft>
              <a:buNone/>
            </a:pPr>
            <a:r>
              <a:rPr lang="sl-SI" sz="900" b="0" i="1" u="none" strike="noStrike" cap="none" dirty="0">
                <a:solidFill>
                  <a:srgbClr val="595959"/>
                </a:solidFill>
                <a:latin typeface="Corbel"/>
                <a:ea typeface="Corbel"/>
                <a:cs typeface="Corbel"/>
                <a:sym typeface="Corbel"/>
              </a:rPr>
              <a:t>Namen okrogle mize je omogočiti izmenjavo perspektiv študentov o doživljanju študija v iztekajočem se študijskem letu, ko je študij za skoraj vse študente večino časa potekal izključno na daljavo. </a:t>
            </a:r>
            <a:endParaRPr lang="sl-SI" sz="900" dirty="0"/>
          </a:p>
        </p:txBody>
      </p:sp>
      <p:pic>
        <p:nvPicPr>
          <p:cNvPr id="11" name="Picture 2" descr="INOVUP |">
            <a:extLst>
              <a:ext uri="{FF2B5EF4-FFF2-40B4-BE49-F238E27FC236}">
                <a16:creationId xmlns:a16="http://schemas.microsoft.com/office/drawing/2014/main" id="{B6CBA469-67FC-4F3C-86B1-C9E1A7628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61" y="328322"/>
            <a:ext cx="1304770" cy="12395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a:extLst>
              <a:ext uri="{FF2B5EF4-FFF2-40B4-BE49-F238E27FC236}">
                <a16:creationId xmlns:a16="http://schemas.microsoft.com/office/drawing/2014/main" id="{FBBBA847-355A-40C3-AD6D-6EE4C434F172}"/>
              </a:ext>
            </a:extLst>
          </p:cNvPr>
          <p:cNvGrpSpPr/>
          <p:nvPr/>
        </p:nvGrpSpPr>
        <p:grpSpPr>
          <a:xfrm>
            <a:off x="152903" y="8194466"/>
            <a:ext cx="6876497" cy="821204"/>
            <a:chOff x="152903" y="8194466"/>
            <a:chExt cx="6876497" cy="821204"/>
          </a:xfrm>
        </p:grpSpPr>
        <p:pic>
          <p:nvPicPr>
            <p:cNvPr id="124" name="Google Shape;124;p3" descr="Logo_EKP_socialni_sklad_SLO_slogan"/>
            <p:cNvPicPr preferRelativeResize="0"/>
            <p:nvPr/>
          </p:nvPicPr>
          <p:blipFill rotWithShape="1">
            <a:blip r:embed="rId4">
              <a:alphaModFix/>
            </a:blip>
            <a:srcRect/>
            <a:stretch/>
          </p:blipFill>
          <p:spPr>
            <a:xfrm>
              <a:off x="2569245" y="8198217"/>
              <a:ext cx="1694256" cy="817453"/>
            </a:xfrm>
            <a:prstGeom prst="rect">
              <a:avLst/>
            </a:prstGeom>
            <a:noFill/>
            <a:ln>
              <a:noFill/>
            </a:ln>
          </p:spPr>
        </p:pic>
        <p:sp>
          <p:nvSpPr>
            <p:cNvPr id="125" name="Google Shape;125;p3"/>
            <p:cNvSpPr/>
            <p:nvPr/>
          </p:nvSpPr>
          <p:spPr>
            <a:xfrm>
              <a:off x="4581128" y="8194466"/>
              <a:ext cx="2448272"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marL="0" marR="0" lvl="0" indent="0" algn="l" rtl="0">
                <a:spcBef>
                  <a:spcPts val="0"/>
                </a:spcBef>
                <a:spcAft>
                  <a:spcPts val="0"/>
                </a:spcAft>
                <a:buNone/>
              </a:pPr>
              <a:r>
                <a:rPr lang="sl-SI" sz="900" i="1" dirty="0">
                  <a:solidFill>
                    <a:schemeClr val="dk1"/>
                  </a:solidFill>
                  <a:latin typeface="Calibri"/>
                  <a:ea typeface="Calibri"/>
                  <a:cs typeface="Calibri"/>
                  <a:sym typeface="Calibri"/>
                </a:rPr>
                <a:t>Projekt »Inovativno učenje in poučevanje v visokem šolstvu (INOVUP)« sofinancirata</a:t>
              </a:r>
              <a:r>
                <a:rPr lang="sl-SI" sz="900" dirty="0">
                  <a:solidFill>
                    <a:schemeClr val="dk1"/>
                  </a:solidFill>
                  <a:latin typeface="Calibri"/>
                  <a:ea typeface="Calibri"/>
                  <a:cs typeface="Calibri"/>
                  <a:sym typeface="Calibri"/>
                </a:rPr>
                <a:t> </a:t>
              </a:r>
              <a:r>
                <a:rPr lang="sl-SI" sz="900" i="1" dirty="0">
                  <a:solidFill>
                    <a:schemeClr val="dk1"/>
                  </a:solidFill>
                  <a:latin typeface="Calibri"/>
                  <a:ea typeface="Calibri"/>
                  <a:cs typeface="Calibri"/>
                  <a:sym typeface="Calibri"/>
                </a:rPr>
                <a:t>Republika Slovenija in Evropska unija iz Evropskega socialnega sklada.</a:t>
              </a:r>
              <a:endParaRPr sz="900" dirty="0">
                <a:solidFill>
                  <a:schemeClr val="dk1"/>
                </a:solidFill>
                <a:latin typeface="Calibri"/>
                <a:ea typeface="Calibri"/>
                <a:cs typeface="Calibri"/>
                <a:sym typeface="Calibri"/>
              </a:endParaRPr>
            </a:p>
          </p:txBody>
        </p:sp>
        <p:pic>
          <p:nvPicPr>
            <p:cNvPr id="12" name="Picture 4" descr="MIZŠ – F-Secure Slovenija">
              <a:extLst>
                <a:ext uri="{FF2B5EF4-FFF2-40B4-BE49-F238E27FC236}">
                  <a16:creationId xmlns:a16="http://schemas.microsoft.com/office/drawing/2014/main" id="{82AE6A03-D4EE-42BD-B084-83F648441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03" y="8199721"/>
              <a:ext cx="2441598" cy="8154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0" name="Skupina 9">
            <a:extLst>
              <a:ext uri="{FF2B5EF4-FFF2-40B4-BE49-F238E27FC236}">
                <a16:creationId xmlns:a16="http://schemas.microsoft.com/office/drawing/2014/main" id="{15E5DFAA-3811-455D-A52A-273975792845}"/>
              </a:ext>
            </a:extLst>
          </p:cNvPr>
          <p:cNvGrpSpPr/>
          <p:nvPr/>
        </p:nvGrpSpPr>
        <p:grpSpPr>
          <a:xfrm>
            <a:off x="172584" y="8264719"/>
            <a:ext cx="6876497" cy="821204"/>
            <a:chOff x="152903" y="8194466"/>
            <a:chExt cx="6876497" cy="821204"/>
          </a:xfrm>
        </p:grpSpPr>
        <p:pic>
          <p:nvPicPr>
            <p:cNvPr id="11" name="Google Shape;124;p3" descr="Logo_EKP_socialni_sklad_SLO_slogan">
              <a:extLst>
                <a:ext uri="{FF2B5EF4-FFF2-40B4-BE49-F238E27FC236}">
                  <a16:creationId xmlns:a16="http://schemas.microsoft.com/office/drawing/2014/main" id="{49DF715B-8D32-4B95-ACCC-B93DA8B3E38E}"/>
                </a:ext>
              </a:extLst>
            </p:cNvPr>
            <p:cNvPicPr preferRelativeResize="0"/>
            <p:nvPr/>
          </p:nvPicPr>
          <p:blipFill rotWithShape="1">
            <a:blip r:embed="rId3">
              <a:alphaModFix/>
            </a:blip>
            <a:srcRect/>
            <a:stretch/>
          </p:blipFill>
          <p:spPr>
            <a:xfrm>
              <a:off x="2569245" y="8198217"/>
              <a:ext cx="1694256" cy="817453"/>
            </a:xfrm>
            <a:prstGeom prst="rect">
              <a:avLst/>
            </a:prstGeom>
            <a:noFill/>
            <a:ln>
              <a:noFill/>
            </a:ln>
          </p:spPr>
        </p:pic>
        <p:sp>
          <p:nvSpPr>
            <p:cNvPr id="12" name="Google Shape;125;p3">
              <a:extLst>
                <a:ext uri="{FF2B5EF4-FFF2-40B4-BE49-F238E27FC236}">
                  <a16:creationId xmlns:a16="http://schemas.microsoft.com/office/drawing/2014/main" id="{03492341-9645-4456-A180-D8B8DB0F0EA8}"/>
                </a:ext>
              </a:extLst>
            </p:cNvPr>
            <p:cNvSpPr/>
            <p:nvPr/>
          </p:nvSpPr>
          <p:spPr>
            <a:xfrm>
              <a:off x="4581128" y="8194466"/>
              <a:ext cx="2448272"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marL="0" marR="0" lvl="0" indent="0" algn="l" rtl="0">
                <a:spcBef>
                  <a:spcPts val="0"/>
                </a:spcBef>
                <a:spcAft>
                  <a:spcPts val="0"/>
                </a:spcAft>
                <a:buNone/>
              </a:pPr>
              <a:r>
                <a:rPr lang="sl-SI" sz="900" i="1" dirty="0">
                  <a:solidFill>
                    <a:schemeClr val="dk1"/>
                  </a:solidFill>
                  <a:latin typeface="Calibri"/>
                  <a:ea typeface="Calibri"/>
                  <a:cs typeface="Calibri"/>
                  <a:sym typeface="Calibri"/>
                </a:rPr>
                <a:t>Projekt »Inovativno učenje in poučevanje v visokem šolstvu (INOVUP)« sofinancirata</a:t>
              </a:r>
              <a:r>
                <a:rPr lang="sl-SI" sz="900" dirty="0">
                  <a:solidFill>
                    <a:schemeClr val="dk1"/>
                  </a:solidFill>
                  <a:latin typeface="Calibri"/>
                  <a:ea typeface="Calibri"/>
                  <a:cs typeface="Calibri"/>
                  <a:sym typeface="Calibri"/>
                </a:rPr>
                <a:t> </a:t>
              </a:r>
              <a:r>
                <a:rPr lang="sl-SI" sz="900" i="1" dirty="0">
                  <a:solidFill>
                    <a:schemeClr val="dk1"/>
                  </a:solidFill>
                  <a:latin typeface="Calibri"/>
                  <a:ea typeface="Calibri"/>
                  <a:cs typeface="Calibri"/>
                  <a:sym typeface="Calibri"/>
                </a:rPr>
                <a:t>Republika Slovenija in Evropska unija iz Evropskega socialnega sklada.</a:t>
              </a:r>
              <a:endParaRPr sz="900" dirty="0">
                <a:solidFill>
                  <a:schemeClr val="dk1"/>
                </a:solidFill>
                <a:latin typeface="Calibri"/>
                <a:ea typeface="Calibri"/>
                <a:cs typeface="Calibri"/>
                <a:sym typeface="Calibri"/>
              </a:endParaRPr>
            </a:p>
          </p:txBody>
        </p:sp>
        <p:pic>
          <p:nvPicPr>
            <p:cNvPr id="13" name="Picture 4" descr="MIZŠ – F-Secure Slovenija">
              <a:extLst>
                <a:ext uri="{FF2B5EF4-FFF2-40B4-BE49-F238E27FC236}">
                  <a16:creationId xmlns:a16="http://schemas.microsoft.com/office/drawing/2014/main" id="{2FC57967-0D32-452E-8E12-B9746BBDC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03" y="8199721"/>
              <a:ext cx="2441598" cy="815456"/>
            </a:xfrm>
            <a:prstGeom prst="rect">
              <a:avLst/>
            </a:prstGeom>
            <a:noFill/>
            <a:extLst>
              <a:ext uri="{909E8E84-426E-40DD-AFC4-6F175D3DCCD1}">
                <a14:hiddenFill xmlns:a14="http://schemas.microsoft.com/office/drawing/2010/main">
                  <a:solidFill>
                    <a:srgbClr val="FFFFFF"/>
                  </a:solidFill>
                </a14:hiddenFill>
              </a:ext>
            </a:extLst>
          </p:spPr>
        </p:pic>
      </p:grpSp>
      <p:sp>
        <p:nvSpPr>
          <p:cNvPr id="134" name="Google Shape;134;p4"/>
          <p:cNvSpPr txBox="1"/>
          <p:nvPr/>
        </p:nvSpPr>
        <p:spPr>
          <a:xfrm>
            <a:off x="1745839" y="-114302"/>
            <a:ext cx="4310100" cy="1524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595959"/>
              </a:buClr>
              <a:buSzPts val="2000"/>
              <a:buFont typeface="Corbel"/>
              <a:buNone/>
            </a:pPr>
            <a:r>
              <a:rPr lang="sl-SI" sz="2000" b="1" dirty="0">
                <a:solidFill>
                  <a:srgbClr val="632423"/>
                </a:solidFill>
                <a:latin typeface="Corbel"/>
                <a:ea typeface="Corbel"/>
                <a:cs typeface="Corbel"/>
                <a:sym typeface="Corbel"/>
              </a:rPr>
              <a:t>Program posveta</a:t>
            </a:r>
            <a:endParaRPr sz="2000" b="1" dirty="0">
              <a:solidFill>
                <a:srgbClr val="632423"/>
              </a:solidFill>
              <a:latin typeface="Corbel"/>
              <a:ea typeface="Corbel"/>
              <a:cs typeface="Corbel"/>
              <a:sym typeface="Corbel"/>
            </a:endParaRPr>
          </a:p>
        </p:txBody>
      </p:sp>
      <p:sp>
        <p:nvSpPr>
          <p:cNvPr id="136" name="Google Shape;136;p4"/>
          <p:cNvSpPr txBox="1"/>
          <p:nvPr/>
        </p:nvSpPr>
        <p:spPr>
          <a:xfrm>
            <a:off x="1745839" y="978729"/>
            <a:ext cx="4857300" cy="7186542"/>
          </a:xfrm>
          <a:prstGeom prst="rect">
            <a:avLst/>
          </a:prstGeom>
          <a:noFill/>
          <a:ln>
            <a:noFill/>
          </a:ln>
        </p:spPr>
        <p:txBody>
          <a:bodyPr spcFirstLastPara="1" wrap="square" lIns="91425" tIns="45700" rIns="91425" bIns="45700" anchor="t" anchorCtr="0">
            <a:spAutoFit/>
          </a:bodyPr>
          <a:lstStyle/>
          <a:p>
            <a:pPr lvl="0"/>
            <a:r>
              <a:rPr lang="sl-SI" sz="1100" i="1" dirty="0">
                <a:solidFill>
                  <a:srgbClr val="595959"/>
                </a:solidFill>
                <a:latin typeface="Corbel"/>
                <a:ea typeface="Corbel"/>
                <a:cs typeface="Corbel"/>
                <a:sym typeface="Corbel"/>
              </a:rPr>
              <a:t>Študenti vseh v projekt vključenih visokošolskih institucij (UM, UL, UP in FIŠ) bodo na okrogli mizi predstavili svoje videnje morebitnih prednosti in pomanjkljivosti študija na daljavo s poudarkom na dobrih praksah, ki so jih doživeli kot take, da so podpirale njihovo študijsko zavzetost in aktivno vključenost v študijski proces.</a:t>
            </a:r>
            <a:endParaRPr lang="sl-SI" sz="1100" dirty="0">
              <a:solidFill>
                <a:schemeClr val="dk1"/>
              </a:solidFill>
              <a:latin typeface="Corbel"/>
              <a:ea typeface="Corbel"/>
              <a:cs typeface="Corbel"/>
              <a:sym typeface="Corbel"/>
            </a:endParaRPr>
          </a:p>
          <a:p>
            <a:pPr marL="0" marR="0" lvl="0" indent="0" algn="l" rtl="0">
              <a:spcBef>
                <a:spcPts val="0"/>
              </a:spcBef>
              <a:spcAft>
                <a:spcPts val="0"/>
              </a:spcAft>
              <a:buNone/>
            </a:pPr>
            <a:endParaRPr lang="sl-SI" dirty="0">
              <a:solidFill>
                <a:schemeClr val="dk1"/>
              </a:solidFill>
              <a:latin typeface="Corbel"/>
              <a:ea typeface="Corbel"/>
              <a:cs typeface="Corbel"/>
              <a:sym typeface="Corbel"/>
            </a:endParaRPr>
          </a:p>
          <a:p>
            <a:pPr marL="0" marR="0" lvl="0" indent="0" algn="l" rtl="0">
              <a:spcBef>
                <a:spcPts val="0"/>
              </a:spcBef>
              <a:spcAft>
                <a:spcPts val="0"/>
              </a:spcAft>
              <a:buNone/>
            </a:pPr>
            <a:r>
              <a:rPr lang="sl-SI" sz="1300" dirty="0">
                <a:solidFill>
                  <a:schemeClr val="dk1"/>
                </a:solidFill>
                <a:latin typeface="Corbel"/>
                <a:ea typeface="Corbel"/>
                <a:cs typeface="Corbel"/>
                <a:sym typeface="Corbel"/>
              </a:rPr>
              <a:t>12.45–14.15</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Plenarna predavanja</a:t>
            </a:r>
            <a:endParaRPr sz="200" i="1" dirty="0">
              <a:solidFill>
                <a:srgbClr val="FF0000"/>
              </a:solidFill>
              <a:latin typeface="Corbel"/>
              <a:ea typeface="Corbel"/>
              <a:cs typeface="Corbel"/>
              <a:sym typeface="Corbel"/>
            </a:endParaRPr>
          </a:p>
          <a:p>
            <a:pPr marL="0" marR="0" lvl="0" indent="0" algn="l" rtl="0">
              <a:spcBef>
                <a:spcPts val="0"/>
              </a:spcBef>
              <a:spcAft>
                <a:spcPts val="0"/>
              </a:spcAft>
              <a:buNone/>
            </a:pPr>
            <a:r>
              <a:rPr lang="sl-SI" sz="1200" dirty="0">
                <a:solidFill>
                  <a:schemeClr val="dk1"/>
                </a:solidFill>
                <a:latin typeface="Corbel"/>
                <a:ea typeface="Corbel"/>
                <a:cs typeface="Corbel"/>
                <a:sym typeface="Corbel"/>
              </a:rPr>
              <a:t>	</a:t>
            </a:r>
            <a:endParaRPr dirty="0"/>
          </a:p>
          <a:p>
            <a:pPr marL="914400" marR="0" lvl="2" indent="0" algn="l" rtl="0">
              <a:spcBef>
                <a:spcPts val="0"/>
              </a:spcBef>
              <a:spcAft>
                <a:spcPts val="0"/>
              </a:spcAft>
              <a:buNone/>
            </a:pPr>
            <a:r>
              <a:rPr lang="sl-SI" sz="1200" i="1" dirty="0">
                <a:solidFill>
                  <a:srgbClr val="953734"/>
                </a:solidFill>
                <a:latin typeface="Corbel"/>
                <a:ea typeface="Corbel"/>
                <a:cs typeface="Corbel"/>
                <a:sym typeface="Corbel"/>
              </a:rPr>
              <a:t>Pomen refleksivnosti med študenti v kontekstu družbenih in tehnoloških trendov</a:t>
            </a:r>
            <a:endParaRPr dirty="0"/>
          </a:p>
          <a:p>
            <a:pPr marL="457200" marR="0" lvl="0" indent="0" algn="l" rtl="0">
              <a:spcBef>
                <a:spcPts val="0"/>
              </a:spcBef>
              <a:spcAft>
                <a:spcPts val="0"/>
              </a:spcAft>
              <a:buNone/>
            </a:pPr>
            <a:r>
              <a:rPr lang="sl-SI" sz="1200" dirty="0">
                <a:solidFill>
                  <a:schemeClr val="dk1"/>
                </a:solidFill>
                <a:latin typeface="Corbel"/>
                <a:ea typeface="Corbel"/>
                <a:cs typeface="Corbel"/>
                <a:sym typeface="Corbel"/>
              </a:rPr>
              <a:t>	</a:t>
            </a:r>
            <a:r>
              <a:rPr lang="sl-SI" sz="1200" dirty="0">
                <a:solidFill>
                  <a:srgbClr val="595959"/>
                </a:solidFill>
                <a:latin typeface="Corbel"/>
                <a:ea typeface="Corbel"/>
                <a:cs typeface="Corbel"/>
                <a:sym typeface="Corbel"/>
              </a:rPr>
              <a:t>prof. dr. Matej Makarovič, FIŠ</a:t>
            </a:r>
            <a:endParaRPr dirty="0"/>
          </a:p>
          <a:p>
            <a:pPr marL="0" marR="0" lvl="0" indent="0" algn="l" rtl="0">
              <a:spcBef>
                <a:spcPts val="0"/>
              </a:spcBef>
              <a:spcAft>
                <a:spcPts val="0"/>
              </a:spcAft>
              <a:buNone/>
            </a:pPr>
            <a:endParaRPr sz="1200" dirty="0">
              <a:solidFill>
                <a:schemeClr val="dk1"/>
              </a:solidFill>
              <a:latin typeface="Corbel"/>
              <a:ea typeface="Corbel"/>
              <a:cs typeface="Corbel"/>
              <a:sym typeface="Corbel"/>
            </a:endParaRPr>
          </a:p>
          <a:p>
            <a:pPr marL="914400" marR="0" lvl="2" indent="0" algn="l" rtl="0">
              <a:spcBef>
                <a:spcPts val="0"/>
              </a:spcBef>
              <a:spcAft>
                <a:spcPts val="0"/>
              </a:spcAft>
              <a:buNone/>
            </a:pPr>
            <a:r>
              <a:rPr lang="sl-SI" sz="1200" i="1" dirty="0">
                <a:solidFill>
                  <a:srgbClr val="953734"/>
                </a:solidFill>
                <a:latin typeface="Corbel"/>
                <a:ea typeface="Corbel"/>
                <a:cs typeface="Corbel"/>
                <a:sym typeface="Corbel"/>
              </a:rPr>
              <a:t>Doživel. Spremenil. Se učil.</a:t>
            </a:r>
            <a:endParaRPr sz="1200" i="1" dirty="0">
              <a:solidFill>
                <a:srgbClr val="953734"/>
              </a:solidFill>
              <a:latin typeface="Corbel"/>
              <a:ea typeface="Corbel"/>
              <a:cs typeface="Corbel"/>
              <a:sym typeface="Corbel"/>
            </a:endParaRPr>
          </a:p>
          <a:p>
            <a:pPr marL="457200" marR="0" lvl="0" indent="0" algn="l" rtl="0">
              <a:spcBef>
                <a:spcPts val="0"/>
              </a:spcBef>
              <a:spcAft>
                <a:spcPts val="0"/>
              </a:spcAft>
              <a:buNone/>
            </a:pPr>
            <a:r>
              <a:rPr lang="sl-SI" sz="1200" dirty="0">
                <a:solidFill>
                  <a:schemeClr val="dk1"/>
                </a:solidFill>
                <a:latin typeface="Corbel"/>
                <a:ea typeface="Corbel"/>
                <a:cs typeface="Corbel"/>
                <a:sym typeface="Corbel"/>
              </a:rPr>
              <a:t>	</a:t>
            </a:r>
            <a:r>
              <a:rPr lang="sl-SI" sz="1200" dirty="0">
                <a:solidFill>
                  <a:srgbClr val="595959"/>
                </a:solidFill>
                <a:latin typeface="Corbel"/>
                <a:ea typeface="Corbel"/>
                <a:cs typeface="Corbel"/>
                <a:sym typeface="Corbel"/>
              </a:rPr>
              <a:t>Sara Zupan, asist., UP </a:t>
            </a:r>
          </a:p>
          <a:p>
            <a:pPr marL="457200" marR="0" lvl="0" indent="0" algn="l" rtl="0">
              <a:spcBef>
                <a:spcPts val="0"/>
              </a:spcBef>
              <a:spcAft>
                <a:spcPts val="0"/>
              </a:spcAft>
              <a:buNone/>
            </a:pPr>
            <a:endParaRPr lang="sl-SI" sz="1200" dirty="0">
              <a:solidFill>
                <a:srgbClr val="595959"/>
              </a:solidFill>
              <a:latin typeface="Corbel"/>
              <a:ea typeface="Corbel"/>
              <a:cs typeface="Corbel"/>
              <a:sym typeface="Corbel"/>
            </a:endParaRPr>
          </a:p>
          <a:p>
            <a:pPr marL="914400" marR="0" lvl="2" indent="0" algn="l" rtl="0">
              <a:spcBef>
                <a:spcPts val="0"/>
              </a:spcBef>
              <a:spcAft>
                <a:spcPts val="0"/>
              </a:spcAft>
              <a:buNone/>
            </a:pPr>
            <a:r>
              <a:rPr lang="sl-SI" sz="1200" i="1" dirty="0">
                <a:solidFill>
                  <a:srgbClr val="953734"/>
                </a:solidFill>
                <a:latin typeface="Corbel"/>
                <a:ea typeface="Corbel"/>
                <a:cs typeface="Corbel"/>
                <a:sym typeface="Corbel"/>
              </a:rPr>
              <a:t>Motivacija študentov in študentk v času študija na daljavo</a:t>
            </a:r>
          </a:p>
          <a:p>
            <a:pPr marL="914400" marR="0" lvl="2" indent="0" algn="l" rtl="0">
              <a:spcBef>
                <a:spcPts val="0"/>
              </a:spcBef>
              <a:spcAft>
                <a:spcPts val="0"/>
              </a:spcAft>
              <a:buNone/>
            </a:pPr>
            <a:r>
              <a:rPr lang="sl-SI" sz="1200" b="0" i="0" u="none" strike="noStrike" cap="none" dirty="0">
                <a:solidFill>
                  <a:srgbClr val="595959"/>
                </a:solidFill>
                <a:latin typeface="Corbel"/>
                <a:ea typeface="Corbel"/>
                <a:cs typeface="Corbel"/>
                <a:sym typeface="Corbel"/>
              </a:rPr>
              <a:t>Patricija </a:t>
            </a:r>
            <a:r>
              <a:rPr lang="sl-SI" sz="1200" b="0" i="0" u="none" strike="noStrike" cap="none" dirty="0" err="1">
                <a:solidFill>
                  <a:srgbClr val="595959"/>
                </a:solidFill>
                <a:latin typeface="Corbel"/>
                <a:ea typeface="Corbel"/>
                <a:cs typeface="Corbel"/>
                <a:sym typeface="Corbel"/>
              </a:rPr>
              <a:t>Sedminek</a:t>
            </a:r>
            <a:r>
              <a:rPr lang="sl-SI" sz="1200" b="0" i="0" u="none" strike="noStrike" cap="none" dirty="0">
                <a:solidFill>
                  <a:srgbClr val="595959"/>
                </a:solidFill>
                <a:latin typeface="Corbel"/>
                <a:ea typeface="Corbel"/>
                <a:cs typeface="Corbel"/>
                <a:sym typeface="Corbel"/>
              </a:rPr>
              <a:t>, študentka FF UM</a:t>
            </a:r>
            <a:br>
              <a:rPr lang="sl-SI" sz="1200" dirty="0">
                <a:solidFill>
                  <a:schemeClr val="dk1"/>
                </a:solidFill>
                <a:latin typeface="Corbel"/>
                <a:ea typeface="Corbel"/>
                <a:cs typeface="Corbel"/>
                <a:sym typeface="Corbel"/>
              </a:rPr>
            </a:br>
            <a:endParaRPr sz="1400" dirty="0">
              <a:solidFill>
                <a:schemeClr val="dk1"/>
              </a:solidFill>
              <a:latin typeface="Corbel"/>
              <a:ea typeface="Corbel"/>
              <a:cs typeface="Corbel"/>
              <a:sym typeface="Corbel"/>
            </a:endParaRPr>
          </a:p>
          <a:p>
            <a:pPr marL="0" marR="0" lvl="0" indent="0" algn="l" rtl="0">
              <a:spcBef>
                <a:spcPts val="0"/>
              </a:spcBef>
              <a:spcAft>
                <a:spcPts val="0"/>
              </a:spcAft>
              <a:buNone/>
            </a:pPr>
            <a:r>
              <a:rPr lang="sl-SI" sz="1300" dirty="0">
                <a:solidFill>
                  <a:schemeClr val="dk1"/>
                </a:solidFill>
                <a:latin typeface="Corbel"/>
                <a:ea typeface="Corbel"/>
                <a:cs typeface="Corbel"/>
                <a:sym typeface="Corbel"/>
              </a:rPr>
              <a:t>14.15–14.30</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Odmor</a:t>
            </a:r>
            <a:endParaRPr sz="1200" dirty="0">
              <a:solidFill>
                <a:schemeClr val="dk1"/>
              </a:solidFill>
              <a:latin typeface="Corbel"/>
              <a:ea typeface="Corbel"/>
              <a:cs typeface="Corbel"/>
              <a:sym typeface="Corbel"/>
            </a:endParaRPr>
          </a:p>
          <a:p>
            <a:pPr marL="0" marR="0" lvl="0" indent="0" algn="l" rtl="0">
              <a:spcBef>
                <a:spcPts val="0"/>
              </a:spcBef>
              <a:spcAft>
                <a:spcPts val="0"/>
              </a:spcAft>
              <a:buNone/>
            </a:pPr>
            <a:r>
              <a:rPr lang="sl-SI" sz="1200" i="1" dirty="0">
                <a:solidFill>
                  <a:srgbClr val="FF0000"/>
                </a:solidFill>
                <a:latin typeface="Corbel"/>
                <a:ea typeface="Corbel"/>
                <a:cs typeface="Corbel"/>
                <a:sym typeface="Corbel"/>
              </a:rPr>
              <a:t>	</a:t>
            </a:r>
            <a:endParaRPr sz="1400" dirty="0">
              <a:solidFill>
                <a:schemeClr val="dk1"/>
              </a:solidFill>
              <a:latin typeface="Corbel"/>
              <a:ea typeface="Corbel"/>
              <a:cs typeface="Corbel"/>
              <a:sym typeface="Corbel"/>
            </a:endParaRPr>
          </a:p>
          <a:p>
            <a:pPr marL="0" marR="0" lvl="0" indent="0" algn="l" rtl="0">
              <a:spcBef>
                <a:spcPts val="0"/>
              </a:spcBef>
              <a:spcAft>
                <a:spcPts val="0"/>
              </a:spcAft>
              <a:buNone/>
              <a:tabLst>
                <a:tab pos="901700" algn="l"/>
              </a:tabLst>
            </a:pPr>
            <a:r>
              <a:rPr lang="sl-SI" sz="1300" dirty="0">
                <a:solidFill>
                  <a:schemeClr val="dk1"/>
                </a:solidFill>
                <a:latin typeface="Corbel"/>
                <a:ea typeface="Corbel"/>
                <a:cs typeface="Corbel"/>
                <a:sym typeface="Corbel"/>
              </a:rPr>
              <a:t>14.30–15.00</a:t>
            </a:r>
            <a:r>
              <a:rPr lang="sl-SI" sz="1400" dirty="0">
                <a:solidFill>
                  <a:schemeClr val="dk1"/>
                </a:solidFill>
                <a:latin typeface="Corbel"/>
                <a:ea typeface="Corbel"/>
                <a:cs typeface="Corbel"/>
                <a:sym typeface="Corbel"/>
              </a:rPr>
              <a:t>   </a:t>
            </a:r>
            <a:r>
              <a:rPr lang="sl-SI" sz="1400" dirty="0">
                <a:solidFill>
                  <a:srgbClr val="C00000"/>
                </a:solidFill>
                <a:latin typeface="Corbel"/>
                <a:ea typeface="Corbel"/>
                <a:cs typeface="Corbel"/>
                <a:sym typeface="Corbel"/>
              </a:rPr>
              <a:t>Predstavitev znanstvenih monografij INOVUP</a:t>
            </a:r>
            <a:endParaRPr dirty="0"/>
          </a:p>
          <a:p>
            <a:pPr marL="0" marR="0" lvl="0" indent="0" algn="l" rtl="0">
              <a:spcBef>
                <a:spcPts val="0"/>
              </a:spcBef>
              <a:spcAft>
                <a:spcPts val="0"/>
              </a:spcAft>
              <a:buNone/>
            </a:pPr>
            <a:endParaRPr sz="1200" i="1" dirty="0">
              <a:solidFill>
                <a:srgbClr val="595959"/>
              </a:solidFill>
              <a:latin typeface="Corbel"/>
              <a:ea typeface="Corbel"/>
              <a:cs typeface="Corbel"/>
              <a:sym typeface="Corbel"/>
            </a:endParaRPr>
          </a:p>
          <a:p>
            <a:pPr marL="914400" marR="0" lvl="2" indent="0" algn="l" rtl="0">
              <a:spcBef>
                <a:spcPts val="0"/>
              </a:spcBef>
              <a:spcAft>
                <a:spcPts val="0"/>
              </a:spcAft>
              <a:buNone/>
            </a:pPr>
            <a:r>
              <a:rPr lang="sl-SI" sz="1200" b="0" i="0" u="none" strike="noStrike" cap="none" dirty="0">
                <a:solidFill>
                  <a:srgbClr val="595959"/>
                </a:solidFill>
                <a:latin typeface="Corbel"/>
                <a:ea typeface="Corbel"/>
                <a:cs typeface="Corbel"/>
                <a:sym typeface="Corbel"/>
              </a:rPr>
              <a:t>izr. prof. dr. Tina Vršnik Perše, UM</a:t>
            </a:r>
            <a:endParaRPr sz="1200" b="0" i="1" u="none" strike="noStrike" cap="none" dirty="0">
              <a:solidFill>
                <a:srgbClr val="595959"/>
              </a:solidFill>
              <a:latin typeface="Corbel"/>
              <a:ea typeface="Corbel"/>
              <a:cs typeface="Corbel"/>
              <a:sym typeface="Corbel"/>
            </a:endParaRPr>
          </a:p>
          <a:p>
            <a:pPr marL="901700" marR="0" lvl="1" algn="just" rtl="0">
              <a:spcBef>
                <a:spcPts val="0"/>
              </a:spcBef>
              <a:spcAft>
                <a:spcPts val="0"/>
              </a:spcAft>
              <a:buNone/>
              <a:tabLst>
                <a:tab pos="901700" algn="l"/>
              </a:tabLst>
            </a:pPr>
            <a:r>
              <a:rPr lang="sl-SI" sz="1200" b="0" i="0" u="none" strike="noStrike" cap="none" dirty="0">
                <a:solidFill>
                  <a:srgbClr val="953734"/>
                </a:solidFill>
                <a:latin typeface="Corbel"/>
                <a:ea typeface="Corbel"/>
                <a:cs typeface="Corbel"/>
                <a:sym typeface="Corbel"/>
              </a:rPr>
              <a:t>Znanstvena monografija </a:t>
            </a:r>
            <a:r>
              <a:rPr lang="sl-SI" sz="1200" b="0" i="1" u="none" strike="noStrike" cap="none" dirty="0">
                <a:solidFill>
                  <a:srgbClr val="953734"/>
                </a:solidFill>
                <a:latin typeface="Corbel"/>
                <a:ea typeface="Corbel"/>
                <a:cs typeface="Corbel"/>
                <a:sym typeface="Corbel"/>
              </a:rPr>
              <a:t>Učenje in poučevanje v visokem šolstvu: spoznanja in izzivi</a:t>
            </a:r>
            <a:r>
              <a:rPr lang="sl-SI" sz="1200" b="0" i="0" u="none" strike="noStrike" cap="none" dirty="0">
                <a:solidFill>
                  <a:srgbClr val="953734"/>
                </a:solidFill>
                <a:latin typeface="Corbel"/>
                <a:ea typeface="Corbel"/>
                <a:cs typeface="Corbel"/>
                <a:sym typeface="Corbel"/>
              </a:rPr>
              <a:t> </a:t>
            </a:r>
            <a:r>
              <a:rPr lang="sl-SI" sz="1100" b="0" u="none" strike="noStrike" cap="none" dirty="0">
                <a:solidFill>
                  <a:srgbClr val="595959"/>
                </a:solidFill>
                <a:latin typeface="Corbel"/>
                <a:ea typeface="Corbel"/>
                <a:cs typeface="Corbel"/>
                <a:sym typeface="Corbel"/>
              </a:rPr>
              <a:t>vključuje različne sodobne poglede na učenje in poučevanje, ki je osredinjeno na študente, tako s pedagoškega in didaktičnega kakor tudi s psihološkega zornega kota.</a:t>
            </a:r>
            <a:endParaRPr sz="1100" dirty="0"/>
          </a:p>
          <a:p>
            <a:pPr marL="457200" marR="0" lvl="1" indent="0" algn="just" rtl="0">
              <a:spcBef>
                <a:spcPts val="0"/>
              </a:spcBef>
              <a:spcAft>
                <a:spcPts val="0"/>
              </a:spcAft>
              <a:buNone/>
            </a:pPr>
            <a:endParaRPr sz="1200" b="0" i="1" u="none" strike="noStrike" cap="none" dirty="0">
              <a:solidFill>
                <a:srgbClr val="595959"/>
              </a:solidFill>
              <a:latin typeface="Corbel"/>
              <a:ea typeface="Corbel"/>
              <a:cs typeface="Corbel"/>
              <a:sym typeface="Corbel"/>
            </a:endParaRPr>
          </a:p>
          <a:p>
            <a:pPr marL="914400" marR="0" lvl="2" indent="0" algn="just" rtl="0">
              <a:spcBef>
                <a:spcPts val="0"/>
              </a:spcBef>
              <a:spcAft>
                <a:spcPts val="0"/>
              </a:spcAft>
              <a:buNone/>
            </a:pPr>
            <a:r>
              <a:rPr lang="sl-SI" sz="1200" dirty="0">
                <a:solidFill>
                  <a:srgbClr val="595959"/>
                </a:solidFill>
                <a:latin typeface="Corbel"/>
                <a:ea typeface="Corbel"/>
                <a:cs typeface="Corbel"/>
                <a:sym typeface="Corbel"/>
              </a:rPr>
              <a:t>prof. dr. Tatjana Devjak, UL</a:t>
            </a:r>
            <a:endParaRPr dirty="0"/>
          </a:p>
          <a:p>
            <a:pPr marL="901700" lvl="1" algn="just"/>
            <a:r>
              <a:rPr lang="sl-SI" sz="1200" dirty="0">
                <a:solidFill>
                  <a:srgbClr val="953734"/>
                </a:solidFill>
                <a:latin typeface="Corbel"/>
                <a:ea typeface="Corbel"/>
                <a:cs typeface="Corbel"/>
                <a:sym typeface="Corbel"/>
              </a:rPr>
              <a:t>Znanstvena monografija </a:t>
            </a:r>
            <a:r>
              <a:rPr lang="sl-SI" sz="1200" i="1" dirty="0">
                <a:solidFill>
                  <a:srgbClr val="953734"/>
                </a:solidFill>
                <a:latin typeface="Corbel"/>
                <a:ea typeface="Corbel"/>
                <a:cs typeface="Corbel"/>
                <a:sym typeface="Corbel"/>
              </a:rPr>
              <a:t>Inovativno učenje in poučevanje za kakovostne kariere diplomantov in odlično visoko šolstvo: Specialne didaktike v visokošolskem prostoru </a:t>
            </a:r>
            <a:r>
              <a:rPr lang="sl-SI" sz="1100" dirty="0">
                <a:solidFill>
                  <a:srgbClr val="595959"/>
                </a:solidFill>
                <a:latin typeface="Corbel"/>
                <a:ea typeface="Corbel"/>
                <a:cs typeface="Corbel"/>
                <a:sym typeface="Corbel"/>
              </a:rPr>
              <a:t>vključuje 7 prispevkov 10 sodelavcev Pedagoške fakultete UL. Teoretični prispevki obravnavajo različne vsebine s področja specialnih didaktik – od </a:t>
            </a:r>
            <a:r>
              <a:rPr lang="sl-SI" sz="1100" dirty="0" err="1">
                <a:solidFill>
                  <a:srgbClr val="595959"/>
                </a:solidFill>
                <a:latin typeface="Corbel"/>
                <a:ea typeface="Corbel"/>
                <a:cs typeface="Corbel"/>
                <a:sym typeface="Corbel"/>
              </a:rPr>
              <a:t>snovalskega</a:t>
            </a:r>
            <a:r>
              <a:rPr lang="sl-SI" sz="1100" dirty="0">
                <a:solidFill>
                  <a:srgbClr val="595959"/>
                </a:solidFill>
                <a:latin typeface="Corbel"/>
                <a:ea typeface="Corbel"/>
                <a:cs typeface="Corbel"/>
                <a:sym typeface="Corbel"/>
              </a:rPr>
              <a:t> in problemskega razmišljanja, projektnega in terenskega dela ter učenja z raziskovanjem do vrednotenja znanja in vključevanja gibanja v poučevanje.</a:t>
            </a:r>
            <a:endParaRPr sz="1400" dirty="0">
              <a:solidFill>
                <a:schemeClr val="dk1"/>
              </a:solidFill>
              <a:latin typeface="Corbel"/>
              <a:ea typeface="Corbel"/>
              <a:cs typeface="Corbel"/>
              <a:sym typeface="Corbel"/>
            </a:endParaRPr>
          </a:p>
          <a:p>
            <a:pPr marL="0" marR="0" lvl="0" indent="0" algn="l" rtl="0">
              <a:spcBef>
                <a:spcPts val="1000"/>
              </a:spcBef>
              <a:spcAft>
                <a:spcPts val="0"/>
              </a:spcAft>
              <a:buNone/>
            </a:pPr>
            <a:r>
              <a:rPr lang="sl-SI" sz="1300" dirty="0">
                <a:solidFill>
                  <a:schemeClr val="dk1"/>
                </a:solidFill>
                <a:latin typeface="Corbel"/>
                <a:ea typeface="Corbel"/>
                <a:cs typeface="Corbel"/>
                <a:sym typeface="Corbel"/>
              </a:rPr>
              <a:t>15.00                </a:t>
            </a:r>
            <a:r>
              <a:rPr lang="sl-SI" sz="1400" dirty="0">
                <a:solidFill>
                  <a:srgbClr val="C00000"/>
                </a:solidFill>
                <a:latin typeface="Corbel"/>
                <a:ea typeface="Corbel"/>
                <a:cs typeface="Corbel"/>
                <a:sym typeface="Corbel"/>
              </a:rPr>
              <a:t>Zaključek posveta</a:t>
            </a:r>
            <a:endParaRPr dirty="0"/>
          </a:p>
        </p:txBody>
      </p:sp>
      <p:sp>
        <p:nvSpPr>
          <p:cNvPr id="140" name="Google Shape;140;p4"/>
          <p:cNvSpPr txBox="1"/>
          <p:nvPr/>
        </p:nvSpPr>
        <p:spPr>
          <a:xfrm>
            <a:off x="161964" y="2606186"/>
            <a:ext cx="14747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chemeClr val="dk1"/>
              </a:solidFill>
              <a:latin typeface="Corbel"/>
              <a:ea typeface="Corbel"/>
              <a:cs typeface="Corbel"/>
              <a:sym typeface="Corbel"/>
            </a:endParaRPr>
          </a:p>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pic>
        <p:nvPicPr>
          <p:cNvPr id="9" name="Picture 2" descr="INOVUP |">
            <a:extLst>
              <a:ext uri="{FF2B5EF4-FFF2-40B4-BE49-F238E27FC236}">
                <a16:creationId xmlns:a16="http://schemas.microsoft.com/office/drawing/2014/main" id="{F1391D38-AB3F-45DE-9C30-30A36544C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61" y="506122"/>
            <a:ext cx="1304770" cy="1239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1151</Words>
  <Application>Microsoft Office PowerPoint</Application>
  <PresentationFormat>Diaprojekcija na zaslonu (4:3)</PresentationFormat>
  <Paragraphs>97</Paragraphs>
  <Slides>4</Slides>
  <Notes>4</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4</vt:i4>
      </vt:variant>
    </vt:vector>
  </HeadingPairs>
  <TitlesOfParts>
    <vt:vector size="8" baseType="lpstr">
      <vt:lpstr>Corbel</vt:lpstr>
      <vt:lpstr>Arial</vt:lpstr>
      <vt:lpstr>Calibri</vt:lpstr>
      <vt:lpstr>Officeova tema</vt:lpstr>
      <vt:lpstr>  DOBRE PEDAGOŠKE PRAKSE ZA SPODBUJANJE  ŠTUDIJSKE ZAVZETOSTI V AKADEMSKI SKUPNOSTI     </vt:lpstr>
      <vt:lpstr>    Dobre pedagoške prakse za spodbujanje študijske zavzetosti v akademski skupnosti   </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DOBRE PEDAGOŠKE PRAKSE ZA SPODBUJANJE  ŠTUDIJSKE ZAVZETOSTI V AKADEMSKI SKUPNOSTI     Spletni dogodek, 3. junij 2021</dc:title>
  <dc:creator>frenk.mavric</dc:creator>
  <cp:lastModifiedBy>Nina Piberčnik</cp:lastModifiedBy>
  <cp:revision>62</cp:revision>
  <dcterms:created xsi:type="dcterms:W3CDTF">2017-03-31T09:57:30Z</dcterms:created>
  <dcterms:modified xsi:type="dcterms:W3CDTF">2021-05-14T10:48:00Z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0x0101009E7C4D155C29B142AD926A8929D0DF52</vt:lpwstr>
  </property>
</Properties>
</file>